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2" r:id="rId6"/>
    <p:sldId id="269" r:id="rId7"/>
    <p:sldId id="271" r:id="rId8"/>
    <p:sldId id="263" r:id="rId9"/>
    <p:sldId id="264" r:id="rId10"/>
    <p:sldId id="265" r:id="rId11"/>
    <p:sldId id="266" r:id="rId12"/>
    <p:sldId id="267" r:id="rId13"/>
    <p:sldId id="268" r:id="rId14"/>
    <p:sldId id="270" r:id="rId15"/>
  </p:sldIdLst>
  <p:sldSz cx="12192000" cy="6858000"/>
  <p:notesSz cx="12192000" cy="6858000"/>
  <p:embeddedFontLst>
    <p:embeddedFont>
      <p:font typeface="Abadi" panose="020B0604020104020204" pitchFamily="34" charset="0"/>
      <p:regular r:id="rId17"/>
      <p:bold r:id="rId18"/>
      <p:italic r:id="rId19"/>
      <p:boldItalic r:id="rId20"/>
    </p:embeddedFont>
    <p:embeddedFont>
      <p:font typeface="PT Serif" panose="020A0603040505020204" pitchFamily="18" charset="-52"/>
      <p:regular r:id="rId21"/>
      <p:bold r:id="rId22"/>
      <p:italic r:id="rId23"/>
      <p:boldItalic r:id="rId24"/>
    </p:embeddedFont>
  </p:embeddedFontLst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754" y="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425C-43F2-9481-8EB2FAA2CF8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425C-43F2-9481-8EB2FAA2CF8A}"/>
              </c:ext>
            </c:extLst>
          </c:dPt>
          <c:cat>
            <c:strRef>
              <c:f>Sheet1!$A$2:$A$3</c:f>
              <c:strCache>
                <c:ptCount val="2"/>
                <c:pt idx="0">
                  <c:v>Стекловолокно</c:v>
                </c:pt>
                <c:pt idx="1">
                  <c:v>Льняные ткани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 formatCode="0.00%">
                  <c:v>0.71099999999999997</c:v>
                </c:pt>
                <c:pt idx="1">
                  <c:v>0.36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25C-43F2-9481-8EB2FAA2CF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>
              <a:solidFill>
                <a:schemeClr val="tx1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</c:spPr>
  <c:txPr>
    <a:bodyPr/>
    <a:lstStyle/>
    <a:p>
      <a:pPr>
        <a:defRPr sz="900">
          <a:solidFill>
            <a:schemeClr val="tx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3A40AA-DEF3-402A-A881-BF34E2F622B6}" type="datetimeFigureOut">
              <a:rPr lang="ru-RU" smtClean="0"/>
              <a:t>19.10.2025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9EBC19-D574-4102-B9FA-8A640D5628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99983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9EBC19-D574-4102-B9FA-8A640D56289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356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 userDrawn="1"/>
        </p:nvGrpSpPr>
        <p:grpSpPr bwMode="auto">
          <a:xfrm>
            <a:off x="0" y="-4803"/>
            <a:ext cx="12192000" cy="6867606"/>
            <a:chOff x="1798015" y="-4803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7497"/>
              </a:avLst>
            </a:prstGeom>
            <a:gradFill>
              <a:gsLst>
                <a:gs pos="0">
                  <a:srgbClr val="9477E6"/>
                </a:gs>
                <a:gs pos="50000">
                  <a:srgbClr val="4285F4"/>
                </a:gs>
                <a:gs pos="100000">
                  <a:srgbClr val="2DBE64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2171770" y="333489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22" name="Номер слайда 21"/>
          <p:cNvSpPr>
            <a:spLocks noGrp="1"/>
          </p:cNvSpPr>
          <p:nvPr userDrawn="1"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1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2DB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16245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724760" y="4012074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5146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3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428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 i="0">
                <a:solidFill>
                  <a:schemeClr val="bg1"/>
                </a:solidFill>
                <a:latin typeface="Mulish"/>
                <a:ea typeface="PT Serif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2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 bwMode="auto">
          <a:xfrm>
            <a:off x="0" y="-4803"/>
            <a:ext cx="12192000" cy="6867606"/>
            <a:chOff x="0" y="-2401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9477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373755" y="335891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4" y="365125"/>
            <a:ext cx="11172825" cy="387798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371474" y="1044575"/>
            <a:ext cx="11449051" cy="4351338"/>
          </a:xfrm>
        </p:spPr>
        <p:txBody>
          <a:bodyPr lIns="0" tIns="0" rIns="0" bIns="0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 userDrawn="1"/>
        </p:nvSpPr>
        <p:spPr bwMode="auto"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11" name="Скругленный прямоугольник 10"/>
          <p:cNvSpPr/>
          <p:nvPr userDrawn="1"/>
        </p:nvSpPr>
        <p:spPr bwMode="auto">
          <a:xfrm>
            <a:off x="-600" y="0"/>
            <a:ext cx="12193200" cy="6858000"/>
          </a:xfrm>
          <a:prstGeom prst="roundRect">
            <a:avLst>
              <a:gd name="adj" fmla="val 74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5" y="365125"/>
            <a:ext cx="10515600" cy="3877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4"/>
          </p:nvPr>
        </p:nvSpPr>
        <p:spPr bwMode="auto">
          <a:xfrm>
            <a:off x="11544300" y="0"/>
            <a:ext cx="647700" cy="5890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400" b="1">
                <a:solidFill>
                  <a:schemeClr val="tx1"/>
                </a:solidFill>
                <a:latin typeface="Mulish"/>
              </a:defRPr>
            </a:lvl1pPr>
          </a:lstStyle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ftr="0" dt="0"/>
  <p:txStyles>
    <p:titleStyle>
      <a:lvl1pPr algn="l" defTabSz="914400">
        <a:lnSpc>
          <a:spcPct val="90000"/>
        </a:lnSpc>
        <a:spcBef>
          <a:spcPts val="0"/>
        </a:spcBef>
        <a:buNone/>
        <a:defRPr sz="2800" b="1">
          <a:solidFill>
            <a:schemeClr val="tx1"/>
          </a:solidFill>
          <a:latin typeface="Mulish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Mulish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Mulish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Mulish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g"/><Relationship Id="rId5" Type="http://schemas.openxmlformats.org/officeDocument/2006/relationships/image" Target="../media/image33.jp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93282347" name="Заголовок 1"/>
          <p:cNvSpPr>
            <a:spLocks noGrp="1"/>
          </p:cNvSpPr>
          <p:nvPr>
            <p:ph type="ctrTitle"/>
          </p:nvPr>
        </p:nvSpPr>
        <p:spPr bwMode="auto">
          <a:xfrm>
            <a:off x="755608" y="4133360"/>
            <a:ext cx="10743811" cy="1316771"/>
          </a:xfrm>
        </p:spPr>
        <p:txBody>
          <a:bodyPr vertOverflow="overflow" horzOverflow="clip" vert="horz" wrap="square" lIns="0" tIns="0" rIns="0" bIns="0" numCol="1" spcCol="0" rtlCol="0" fromWordArt="0" anchor="ctr" anchorCtr="0" forceAA="0" compatLnSpc="0">
            <a:spAutoFit/>
          </a:bodyPr>
          <a:lstStyle/>
          <a:p>
            <a:pPr algn="ctr">
              <a:defRPr/>
            </a:pPr>
            <a:r>
              <a:rPr sz="48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«Легкая промышленность Владимирской области»</a:t>
            </a:r>
            <a:endParaRPr sz="480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1480584063" name="Скругленный прямоугольник 3"/>
          <p:cNvSpPr/>
          <p:nvPr/>
        </p:nvSpPr>
        <p:spPr bwMode="auto">
          <a:xfrm>
            <a:off x="9193249" y="368298"/>
            <a:ext cx="2624742" cy="1377948"/>
          </a:xfrm>
          <a:prstGeom prst="roundRect">
            <a:avLst>
              <a:gd name="adj" fmla="val 16667"/>
            </a:avLst>
          </a:prstGeom>
          <a:solidFill>
            <a:srgbClr val="F1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>
              <a:latin typeface="Abadi"/>
            </a:endParaRPr>
          </a:p>
        </p:txBody>
      </p:sp>
      <p:pic>
        <p:nvPicPr>
          <p:cNvPr id="833411331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44473" y="198794"/>
            <a:ext cx="1547452" cy="1547452"/>
          </a:xfrm>
          <a:prstGeom prst="rect">
            <a:avLst/>
          </a:prstGeom>
        </p:spPr>
      </p:pic>
      <p:pic>
        <p:nvPicPr>
          <p:cNvPr id="307949812" name="Picture 3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7510498" y="368298"/>
            <a:ext cx="1423026" cy="144319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775399770" name="Picture 2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9284609" y="628308"/>
            <a:ext cx="2442021" cy="828263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27803452" name="Заголовок 1"/>
          <p:cNvSpPr>
            <a:spLocks noGrp="1"/>
          </p:cNvSpPr>
          <p:nvPr>
            <p:ph type="title"/>
          </p:nvPr>
        </p:nvSpPr>
        <p:spPr bwMode="auto">
          <a:xfrm>
            <a:off x="1119866" y="161017"/>
            <a:ext cx="9971455" cy="658403"/>
          </a:xfrm>
        </p:spPr>
        <p:txBody>
          <a:bodyPr/>
          <a:lstStyle/>
          <a:p>
            <a:pPr algn="ctr">
              <a:defRPr/>
            </a:pPr>
            <a:r>
              <a:rPr sz="2400" b="1">
                <a:latin typeface="Times New Roman"/>
                <a:ea typeface="Times New Roman"/>
                <a:cs typeface="Times New Roman"/>
              </a:rPr>
              <a:t> Ведущими предприятиями по производству </a:t>
            </a:r>
            <a:r>
              <a:rPr sz="2400" b="1" i="1">
                <a:latin typeface="Times New Roman"/>
                <a:ea typeface="Times New Roman"/>
                <a:cs typeface="Times New Roman"/>
              </a:rPr>
              <a:t>одежды</a:t>
            </a:r>
            <a:r>
              <a:rPr sz="2400" b="1">
                <a:latin typeface="Times New Roman"/>
                <a:ea typeface="Times New Roman"/>
                <a:cs typeface="Times New Roman"/>
              </a:rPr>
              <a:t> являются следующие компании</a:t>
            </a:r>
            <a:endParaRPr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489097132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88EA285A-82F5-A016-2341-9B3DE3C53763}" type="slidenum">
              <a:rPr lang="ru-RU"/>
              <a:t>10</a:t>
            </a:fld>
            <a:endParaRPr lang="ru-RU"/>
          </a:p>
        </p:txBody>
      </p:sp>
      <p:sp>
        <p:nvSpPr>
          <p:cNvPr id="1267004430" name="Скругленный прямоугольник 10"/>
          <p:cNvSpPr/>
          <p:nvPr/>
        </p:nvSpPr>
        <p:spPr bwMode="auto">
          <a:xfrm>
            <a:off x="249006" y="1015999"/>
            <a:ext cx="4093064" cy="1075428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599"/>
              </a:spcAft>
              <a:defRPr/>
            </a:pPr>
            <a:endParaRPr sz="2000" b="1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414258286" name="Скругленный прямоугольник 11"/>
          <p:cNvSpPr/>
          <p:nvPr/>
        </p:nvSpPr>
        <p:spPr bwMode="auto">
          <a:xfrm>
            <a:off x="4415891" y="1015999"/>
            <a:ext cx="4170215" cy="1075428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824487635" name="Скругленный прямоугольник 12"/>
          <p:cNvSpPr/>
          <p:nvPr/>
        </p:nvSpPr>
        <p:spPr bwMode="auto">
          <a:xfrm>
            <a:off x="119738" y="2143319"/>
            <a:ext cx="4385618" cy="2836893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209972115" name="Скругленный прямоугольник 14"/>
          <p:cNvSpPr/>
          <p:nvPr/>
        </p:nvSpPr>
        <p:spPr bwMode="auto">
          <a:xfrm>
            <a:off x="4505356" y="2143319"/>
            <a:ext cx="4259035" cy="3000179"/>
          </a:xfrm>
          <a:prstGeom prst="roundRect">
            <a:avLst>
              <a:gd name="adj" fmla="val 10108"/>
            </a:avLst>
          </a:prstGeom>
          <a:solidFill>
            <a:srgbClr val="E3E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1800">
              <a:solidFill>
                <a:schemeClr val="tx1"/>
              </a:solidFill>
              <a:latin typeface="Mulish"/>
            </a:endParaRPr>
          </a:p>
        </p:txBody>
      </p:sp>
      <p:sp>
        <p:nvSpPr>
          <p:cNvPr id="301332926" name="Скругленный прямоугольник 17"/>
          <p:cNvSpPr/>
          <p:nvPr/>
        </p:nvSpPr>
        <p:spPr bwMode="auto">
          <a:xfrm>
            <a:off x="8675572" y="1000777"/>
            <a:ext cx="3427606" cy="1075428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266506018" name="Скругленный прямоугольник 18"/>
          <p:cNvSpPr/>
          <p:nvPr/>
        </p:nvSpPr>
        <p:spPr bwMode="auto">
          <a:xfrm>
            <a:off x="8764392" y="2190944"/>
            <a:ext cx="3360963" cy="2952554"/>
          </a:xfrm>
          <a:prstGeom prst="roundRect">
            <a:avLst>
              <a:gd name="adj" fmla="val 10108"/>
            </a:avLst>
          </a:prstGeom>
          <a:solidFill>
            <a:srgbClr val="EFE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160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198794318" name="TextBox 1198794317"/>
          <p:cNvSpPr txBox="1"/>
          <p:nvPr/>
        </p:nvSpPr>
        <p:spPr bwMode="auto">
          <a:xfrm>
            <a:off x="494606" y="1081255"/>
            <a:ext cx="3602476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4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842336803" name="TextBox 842336802"/>
          <p:cNvSpPr txBox="1"/>
          <p:nvPr/>
        </p:nvSpPr>
        <p:spPr bwMode="auto">
          <a:xfrm>
            <a:off x="180970" y="2464486"/>
            <a:ext cx="4094000" cy="1554516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400">
                <a:latin typeface="Times New Roman"/>
                <a:ea typeface="Times New Roman"/>
                <a:cs typeface="Times New Roman"/>
              </a:rPr>
              <a:t>Бренд Nikastyle. </a:t>
            </a:r>
          </a:p>
          <a:p>
            <a:pPr algn="l">
              <a:defRPr/>
            </a:pPr>
            <a:r>
              <a:rPr sz="2400">
                <a:latin typeface="Times New Roman"/>
                <a:ea typeface="Times New Roman"/>
                <a:cs typeface="Times New Roman"/>
              </a:rPr>
              <a:t>Производит с 2004 года верхнюю одежду для детей, обувь и аксессуары.</a:t>
            </a:r>
          </a:p>
        </p:txBody>
      </p:sp>
      <p:sp>
        <p:nvSpPr>
          <p:cNvPr id="240462993" name="TextBox 240462992"/>
          <p:cNvSpPr txBox="1"/>
          <p:nvPr/>
        </p:nvSpPr>
        <p:spPr bwMode="auto">
          <a:xfrm>
            <a:off x="4578885" y="989815"/>
            <a:ext cx="4023228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430620441" name="TextBox 430620440"/>
          <p:cNvSpPr txBox="1"/>
          <p:nvPr/>
        </p:nvSpPr>
        <p:spPr bwMode="auto">
          <a:xfrm>
            <a:off x="4627821" y="2281588"/>
            <a:ext cx="4286393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1800">
              <a:solidFill>
                <a:schemeClr val="tx1"/>
              </a:solidFill>
            </a:endParaRPr>
          </a:p>
        </p:txBody>
      </p:sp>
      <p:sp>
        <p:nvSpPr>
          <p:cNvPr id="2036687" name="TextBox 2036686"/>
          <p:cNvSpPr txBox="1"/>
          <p:nvPr/>
        </p:nvSpPr>
        <p:spPr bwMode="auto">
          <a:xfrm>
            <a:off x="8586106" y="1096513"/>
            <a:ext cx="3606000" cy="7620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ООО «Трикотаж Профи» </a:t>
            </a:r>
          </a:p>
          <a:p>
            <a:pPr algn="ctr">
              <a:defRPr/>
            </a:pPr>
            <a:r>
              <a:rPr sz="20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(г. Ковров) </a:t>
            </a:r>
            <a:endParaRPr sz="24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406615648" name="TextBox 406615647"/>
          <p:cNvSpPr txBox="1"/>
          <p:nvPr/>
        </p:nvSpPr>
        <p:spPr bwMode="auto">
          <a:xfrm>
            <a:off x="8826994" y="2403509"/>
            <a:ext cx="3365112" cy="42675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200">
                <a:latin typeface="Times New Roman"/>
                <a:ea typeface="Times New Roman"/>
                <a:cs typeface="Times New Roman"/>
              </a:rPr>
              <a:t> </a:t>
            </a:r>
            <a:endParaRPr sz="2200"/>
          </a:p>
        </p:txBody>
      </p:sp>
      <p:sp>
        <p:nvSpPr>
          <p:cNvPr id="1167380613" name="TextBox 1167380612"/>
          <p:cNvSpPr txBox="1"/>
          <p:nvPr/>
        </p:nvSpPr>
        <p:spPr bwMode="auto">
          <a:xfrm>
            <a:off x="769445" y="1096513"/>
            <a:ext cx="3086277" cy="79251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ООО «Нильс»</a:t>
            </a:r>
            <a:r>
              <a:rPr sz="24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</a:p>
          <a:p>
            <a:pPr algn="ctr">
              <a:defRPr/>
            </a:pPr>
            <a:r>
              <a:rPr sz="22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(г. Владимир)</a:t>
            </a:r>
          </a:p>
        </p:txBody>
      </p:sp>
      <p:sp>
        <p:nvSpPr>
          <p:cNvPr id="607598256" name="TextBox 607598255"/>
          <p:cNvSpPr txBox="1"/>
          <p:nvPr/>
        </p:nvSpPr>
        <p:spPr bwMode="auto">
          <a:xfrm>
            <a:off x="4462383" y="1139163"/>
            <a:ext cx="4139839" cy="79251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ООО «</a:t>
            </a:r>
            <a:r>
              <a:rPr sz="2400" b="1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Триумф</a:t>
            </a:r>
            <a:r>
              <a:rPr sz="24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»</a:t>
            </a:r>
            <a:r>
              <a:rPr sz="24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</a:p>
          <a:p>
            <a:pPr algn="ctr">
              <a:defRPr/>
            </a:pPr>
            <a:r>
              <a:rPr sz="22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(г. </a:t>
            </a:r>
            <a:r>
              <a:rPr sz="2200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Киржач</a:t>
            </a:r>
            <a:r>
              <a:rPr sz="22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)</a:t>
            </a:r>
            <a:endParaRPr sz="2200" dirty="0">
              <a:solidFill>
                <a:schemeClr val="bg1"/>
              </a:solidFill>
            </a:endParaRPr>
          </a:p>
        </p:txBody>
      </p:sp>
      <p:sp>
        <p:nvSpPr>
          <p:cNvPr id="1957914154" name="TextBox 1957914153"/>
          <p:cNvSpPr txBox="1"/>
          <p:nvPr/>
        </p:nvSpPr>
        <p:spPr bwMode="auto">
          <a:xfrm>
            <a:off x="4627820" y="2317510"/>
            <a:ext cx="4023336" cy="2651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400" dirty="0" err="1">
                <a:latin typeface="Times New Roman"/>
                <a:ea typeface="Times New Roman"/>
                <a:cs typeface="Times New Roman"/>
              </a:rPr>
              <a:t>Бренд</a:t>
            </a:r>
            <a:r>
              <a:rPr sz="2400" dirty="0">
                <a:latin typeface="Times New Roman"/>
                <a:ea typeface="Times New Roman"/>
                <a:cs typeface="Times New Roman"/>
              </a:rPr>
              <a:t> Laina. </a:t>
            </a:r>
            <a:r>
              <a:rPr sz="2400" dirty="0" err="1">
                <a:latin typeface="Times New Roman"/>
                <a:ea typeface="Times New Roman"/>
                <a:cs typeface="Times New Roman"/>
              </a:rPr>
              <a:t>Выпускает</a:t>
            </a:r>
            <a:r>
              <a:rPr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dirty="0" err="1">
                <a:latin typeface="Times New Roman"/>
                <a:ea typeface="Times New Roman"/>
                <a:cs typeface="Times New Roman"/>
              </a:rPr>
              <a:t>худи</a:t>
            </a:r>
            <a:r>
              <a:rPr sz="24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2400" dirty="0" err="1">
                <a:latin typeface="Times New Roman"/>
                <a:ea typeface="Times New Roman"/>
                <a:cs typeface="Times New Roman"/>
              </a:rPr>
              <a:t>брюки</a:t>
            </a:r>
            <a:r>
              <a:rPr sz="2400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2400" dirty="0" err="1">
                <a:latin typeface="Times New Roman"/>
                <a:ea typeface="Times New Roman"/>
                <a:cs typeface="Times New Roman"/>
              </a:rPr>
              <a:t>бельё</a:t>
            </a:r>
            <a:r>
              <a:rPr sz="24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2400" dirty="0" err="1">
                <a:latin typeface="Times New Roman"/>
                <a:ea typeface="Times New Roman"/>
                <a:cs typeface="Times New Roman"/>
              </a:rPr>
              <a:t>осуществляет</a:t>
            </a:r>
            <a:r>
              <a:rPr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dirty="0" err="1">
                <a:latin typeface="Times New Roman"/>
                <a:ea typeface="Times New Roman"/>
                <a:cs typeface="Times New Roman"/>
              </a:rPr>
              <a:t>полный</a:t>
            </a:r>
            <a:r>
              <a:rPr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dirty="0" err="1">
                <a:latin typeface="Times New Roman"/>
                <a:ea typeface="Times New Roman"/>
                <a:cs typeface="Times New Roman"/>
              </a:rPr>
              <a:t>цикл</a:t>
            </a:r>
            <a:r>
              <a:rPr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dirty="0" err="1">
                <a:latin typeface="Times New Roman"/>
                <a:ea typeface="Times New Roman"/>
                <a:cs typeface="Times New Roman"/>
              </a:rPr>
              <a:t>по</a:t>
            </a:r>
            <a:r>
              <a:rPr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dirty="0" err="1">
                <a:latin typeface="Times New Roman"/>
                <a:ea typeface="Times New Roman"/>
                <a:cs typeface="Times New Roman"/>
              </a:rPr>
              <a:t>пошиву</a:t>
            </a:r>
            <a:r>
              <a:rPr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dirty="0" err="1">
                <a:latin typeface="Times New Roman"/>
                <a:ea typeface="Times New Roman"/>
                <a:cs typeface="Times New Roman"/>
              </a:rPr>
              <a:t>трикотажа</a:t>
            </a:r>
            <a:r>
              <a:rPr sz="2400" dirty="0">
                <a:latin typeface="Times New Roman"/>
                <a:ea typeface="Times New Roman"/>
                <a:cs typeface="Times New Roman"/>
              </a:rPr>
              <a:t>: </a:t>
            </a:r>
            <a:r>
              <a:rPr sz="2400" dirty="0" err="1">
                <a:latin typeface="Times New Roman"/>
                <a:ea typeface="Times New Roman"/>
                <a:cs typeface="Times New Roman"/>
              </a:rPr>
              <a:t>от</a:t>
            </a:r>
            <a:r>
              <a:rPr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dirty="0" err="1">
                <a:latin typeface="Times New Roman"/>
                <a:ea typeface="Times New Roman"/>
                <a:cs typeface="Times New Roman"/>
              </a:rPr>
              <a:t>разработки</a:t>
            </a:r>
            <a:r>
              <a:rPr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dirty="0" err="1">
                <a:latin typeface="Times New Roman"/>
                <a:ea typeface="Times New Roman"/>
                <a:cs typeface="Times New Roman"/>
              </a:rPr>
              <a:t>моделей</a:t>
            </a:r>
            <a:r>
              <a:rPr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dirty="0" err="1">
                <a:latin typeface="Times New Roman"/>
                <a:ea typeface="Times New Roman"/>
                <a:cs typeface="Times New Roman"/>
              </a:rPr>
              <a:t>до</a:t>
            </a:r>
            <a:r>
              <a:rPr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dirty="0" err="1">
                <a:latin typeface="Times New Roman"/>
                <a:ea typeface="Times New Roman"/>
                <a:cs typeface="Times New Roman"/>
              </a:rPr>
              <a:t>продаж</a:t>
            </a:r>
            <a:r>
              <a:rPr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dirty="0" err="1">
                <a:latin typeface="Times New Roman"/>
                <a:ea typeface="Times New Roman"/>
                <a:cs typeface="Times New Roman"/>
              </a:rPr>
              <a:t>конечному</a:t>
            </a:r>
            <a:r>
              <a:rPr sz="24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dirty="0" err="1">
                <a:latin typeface="Times New Roman"/>
                <a:ea typeface="Times New Roman"/>
                <a:cs typeface="Times New Roman"/>
              </a:rPr>
              <a:t>потребителю</a:t>
            </a:r>
            <a:r>
              <a:rPr sz="2400" dirty="0">
                <a:latin typeface="Times New Roman"/>
                <a:ea typeface="Times New Roman"/>
                <a:cs typeface="Times New Roman"/>
              </a:rPr>
              <a:t>. </a:t>
            </a:r>
          </a:p>
        </p:txBody>
      </p:sp>
      <p:sp>
        <p:nvSpPr>
          <p:cNvPr id="1469939726" name="TextBox 1469939725"/>
          <p:cNvSpPr txBox="1"/>
          <p:nvPr/>
        </p:nvSpPr>
        <p:spPr bwMode="auto">
          <a:xfrm>
            <a:off x="8965068" y="2328418"/>
            <a:ext cx="3088964" cy="2651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400">
                <a:latin typeface="Times New Roman"/>
                <a:ea typeface="Times New Roman"/>
                <a:cs typeface="Times New Roman"/>
              </a:rPr>
              <a:t>изготавливает детскую, женскую и мужскую одежду из трикотажа, является правообладателем торговых знаков «</a:t>
            </a:r>
            <a:r>
              <a:rPr lang="en-US" sz="2400">
                <a:latin typeface="Times New Roman"/>
                <a:ea typeface="Times New Roman"/>
                <a:cs typeface="Times New Roman"/>
              </a:rPr>
              <a:t>Ola</a:t>
            </a:r>
            <a:r>
              <a:rPr sz="240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>
                <a:latin typeface="Times New Roman"/>
                <a:ea typeface="Times New Roman"/>
                <a:cs typeface="Times New Roman"/>
              </a:rPr>
              <a:t>kids</a:t>
            </a:r>
            <a:r>
              <a:rPr sz="2400">
                <a:latin typeface="Times New Roman"/>
                <a:ea typeface="Times New Roman"/>
                <a:cs typeface="Times New Roman"/>
              </a:rPr>
              <a:t>» и «Оладушки»</a:t>
            </a:r>
            <a:endParaRPr sz="2400"/>
          </a:p>
        </p:txBody>
      </p:sp>
      <p:sp>
        <p:nvSpPr>
          <p:cNvPr id="1450681894" name=" 1450681893"/>
          <p:cNvSpPr/>
          <p:nvPr/>
        </p:nvSpPr>
        <p:spPr bwMode="auto">
          <a:xfrm>
            <a:off x="6208637" y="7629966"/>
            <a:ext cx="11821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946492782" name="Рисунок 94649278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40077" y="4405968"/>
            <a:ext cx="4161099" cy="22539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61861387" name=" 561861386"/>
          <p:cNvSpPr/>
          <p:nvPr/>
        </p:nvSpPr>
        <p:spPr bwMode="auto">
          <a:xfrm>
            <a:off x="11421009" y="8181770"/>
            <a:ext cx="36200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910033999" name="Рисунок 1910033998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5375920" y="4836164"/>
            <a:ext cx="2713663" cy="19065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14692969" name=" 1414692968"/>
          <p:cNvSpPr/>
          <p:nvPr/>
        </p:nvSpPr>
        <p:spPr bwMode="auto">
          <a:xfrm>
            <a:off x="15139727" y="8149148"/>
            <a:ext cx="6866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87342883" name="Рисунок 87342882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9123542" y="4889931"/>
            <a:ext cx="2478470" cy="18706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0888060" name="Заголовок 1"/>
          <p:cNvSpPr>
            <a:spLocks noGrp="1"/>
          </p:cNvSpPr>
          <p:nvPr>
            <p:ph type="title"/>
          </p:nvPr>
        </p:nvSpPr>
        <p:spPr bwMode="auto">
          <a:xfrm>
            <a:off x="1119866" y="161017"/>
            <a:ext cx="9971455" cy="658403"/>
          </a:xfrm>
        </p:spPr>
        <p:txBody>
          <a:bodyPr/>
          <a:lstStyle/>
          <a:p>
            <a:pPr algn="ctr">
              <a:defRPr/>
            </a:pPr>
            <a:r>
              <a:rPr sz="2400" b="1">
                <a:latin typeface="Times New Roman"/>
                <a:ea typeface="Times New Roman"/>
                <a:cs typeface="Times New Roman"/>
              </a:rPr>
              <a:t> Ведущими предприятиями по производству </a:t>
            </a:r>
            <a:r>
              <a:rPr sz="2400" b="1" i="1">
                <a:latin typeface="Times New Roman"/>
                <a:ea typeface="Times New Roman"/>
                <a:cs typeface="Times New Roman"/>
              </a:rPr>
              <a:t>одежды</a:t>
            </a:r>
            <a:r>
              <a:rPr sz="2400" b="1">
                <a:latin typeface="Times New Roman"/>
                <a:ea typeface="Times New Roman"/>
                <a:cs typeface="Times New Roman"/>
              </a:rPr>
              <a:t> являются следующие компании</a:t>
            </a:r>
            <a:endParaRPr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377383918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EDF88C9-DEC4-4958-4692-3657C99006A5}" type="slidenum">
              <a:rPr lang="ru-RU"/>
              <a:t>11</a:t>
            </a:fld>
            <a:endParaRPr lang="ru-RU"/>
          </a:p>
        </p:txBody>
      </p:sp>
      <p:sp>
        <p:nvSpPr>
          <p:cNvPr id="1237055621" name="Скругленный прямоугольник 10"/>
          <p:cNvSpPr/>
          <p:nvPr/>
        </p:nvSpPr>
        <p:spPr bwMode="auto">
          <a:xfrm>
            <a:off x="249006" y="1015999"/>
            <a:ext cx="4093064" cy="1075428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599"/>
              </a:spcAft>
              <a:defRPr/>
            </a:pPr>
            <a:endParaRPr sz="2000" b="1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433442525" name="Скругленный прямоугольник 11"/>
          <p:cNvSpPr/>
          <p:nvPr/>
        </p:nvSpPr>
        <p:spPr bwMode="auto">
          <a:xfrm>
            <a:off x="4415891" y="1015999"/>
            <a:ext cx="4170215" cy="1075428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714676194" name="Скругленный прямоугольник 12"/>
          <p:cNvSpPr/>
          <p:nvPr/>
        </p:nvSpPr>
        <p:spPr bwMode="auto">
          <a:xfrm>
            <a:off x="119738" y="2143319"/>
            <a:ext cx="4385618" cy="3000179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49548218" name="Скругленный прямоугольник 14"/>
          <p:cNvSpPr/>
          <p:nvPr/>
        </p:nvSpPr>
        <p:spPr bwMode="auto">
          <a:xfrm>
            <a:off x="4382159" y="2143319"/>
            <a:ext cx="4259035" cy="3000179"/>
          </a:xfrm>
          <a:prstGeom prst="roundRect">
            <a:avLst>
              <a:gd name="adj" fmla="val 10108"/>
            </a:avLst>
          </a:prstGeom>
          <a:solidFill>
            <a:srgbClr val="E3E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1800">
              <a:solidFill>
                <a:schemeClr val="tx1"/>
              </a:solidFill>
              <a:latin typeface="Mulish"/>
            </a:endParaRPr>
          </a:p>
        </p:txBody>
      </p:sp>
      <p:sp>
        <p:nvSpPr>
          <p:cNvPr id="278339231" name="Скругленный прямоугольник 17"/>
          <p:cNvSpPr/>
          <p:nvPr/>
        </p:nvSpPr>
        <p:spPr bwMode="auto">
          <a:xfrm>
            <a:off x="8675572" y="1000777"/>
            <a:ext cx="3427606" cy="1075428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425060684" name="Скругленный прямоугольник 18"/>
          <p:cNvSpPr/>
          <p:nvPr/>
        </p:nvSpPr>
        <p:spPr bwMode="auto">
          <a:xfrm>
            <a:off x="8675572" y="2143795"/>
            <a:ext cx="3449784" cy="3032535"/>
          </a:xfrm>
          <a:prstGeom prst="roundRect">
            <a:avLst>
              <a:gd name="adj" fmla="val 10108"/>
            </a:avLst>
          </a:prstGeom>
          <a:solidFill>
            <a:srgbClr val="EFE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160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504074990" name="TextBox 1504074989"/>
          <p:cNvSpPr txBox="1"/>
          <p:nvPr/>
        </p:nvSpPr>
        <p:spPr bwMode="auto">
          <a:xfrm>
            <a:off x="494606" y="1081255"/>
            <a:ext cx="3602476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4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661718808" name="TextBox 661718807"/>
          <p:cNvSpPr txBox="1"/>
          <p:nvPr/>
        </p:nvSpPr>
        <p:spPr bwMode="auto">
          <a:xfrm>
            <a:off x="180970" y="2464486"/>
            <a:ext cx="4094036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55281176" name="TextBox 1155281175"/>
          <p:cNvSpPr txBox="1"/>
          <p:nvPr/>
        </p:nvSpPr>
        <p:spPr bwMode="auto">
          <a:xfrm>
            <a:off x="4578885" y="989815"/>
            <a:ext cx="4023228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7353763" name="TextBox 17353762"/>
          <p:cNvSpPr txBox="1"/>
          <p:nvPr/>
        </p:nvSpPr>
        <p:spPr bwMode="auto">
          <a:xfrm>
            <a:off x="4627821" y="2281588"/>
            <a:ext cx="4286393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1800">
              <a:solidFill>
                <a:schemeClr val="tx1"/>
              </a:solidFill>
            </a:endParaRPr>
          </a:p>
        </p:txBody>
      </p:sp>
      <p:sp>
        <p:nvSpPr>
          <p:cNvPr id="1988124512" name="TextBox 1988124511"/>
          <p:cNvSpPr txBox="1"/>
          <p:nvPr/>
        </p:nvSpPr>
        <p:spPr bwMode="auto">
          <a:xfrm>
            <a:off x="8586106" y="985519"/>
            <a:ext cx="3606396" cy="1127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ООО «Славянка Текстиль» </a:t>
            </a:r>
          </a:p>
          <a:p>
            <a:pPr algn="ctr">
              <a:defRPr/>
            </a:pPr>
            <a:r>
              <a:rPr sz="20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(г. Владимир)</a:t>
            </a:r>
            <a:endParaRPr sz="2000">
              <a:solidFill>
                <a:schemeClr val="bg1"/>
              </a:solidFill>
            </a:endParaRPr>
          </a:p>
        </p:txBody>
      </p:sp>
      <p:sp>
        <p:nvSpPr>
          <p:cNvPr id="1068792829" name="TextBox 1068792828"/>
          <p:cNvSpPr txBox="1"/>
          <p:nvPr/>
        </p:nvSpPr>
        <p:spPr bwMode="auto">
          <a:xfrm>
            <a:off x="8826994" y="2403509"/>
            <a:ext cx="3365112" cy="42675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200">
                <a:latin typeface="Times New Roman"/>
                <a:ea typeface="Times New Roman"/>
                <a:cs typeface="Times New Roman"/>
              </a:rPr>
              <a:t> </a:t>
            </a:r>
            <a:endParaRPr sz="2200"/>
          </a:p>
        </p:txBody>
      </p:sp>
      <p:sp>
        <p:nvSpPr>
          <p:cNvPr id="2033100873" name="TextBox 2033100872"/>
          <p:cNvSpPr txBox="1"/>
          <p:nvPr/>
        </p:nvSpPr>
        <p:spPr bwMode="auto">
          <a:xfrm>
            <a:off x="769445" y="1096513"/>
            <a:ext cx="3086313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473235915" name="TextBox 1473235914"/>
          <p:cNvSpPr txBox="1"/>
          <p:nvPr/>
        </p:nvSpPr>
        <p:spPr bwMode="auto">
          <a:xfrm>
            <a:off x="4462383" y="1139163"/>
            <a:ext cx="4139875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895659798" name="TextBox 1895659797"/>
          <p:cNvSpPr txBox="1"/>
          <p:nvPr/>
        </p:nvSpPr>
        <p:spPr bwMode="auto">
          <a:xfrm>
            <a:off x="4627821" y="2317511"/>
            <a:ext cx="4023336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240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793261890" name="TextBox 1793261889"/>
          <p:cNvSpPr txBox="1"/>
          <p:nvPr/>
        </p:nvSpPr>
        <p:spPr bwMode="auto">
          <a:xfrm>
            <a:off x="8965068" y="2328418"/>
            <a:ext cx="3089001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2400"/>
          </a:p>
        </p:txBody>
      </p:sp>
      <p:sp>
        <p:nvSpPr>
          <p:cNvPr id="1216643569" name="TextBox 1216643568"/>
          <p:cNvSpPr txBox="1"/>
          <p:nvPr/>
        </p:nvSpPr>
        <p:spPr bwMode="auto">
          <a:xfrm>
            <a:off x="242936" y="1015999"/>
            <a:ext cx="4139223" cy="1127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ООО «Лакинский текстиль</a:t>
            </a:r>
            <a:r>
              <a:rPr sz="24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» </a:t>
            </a:r>
          </a:p>
          <a:p>
            <a:pPr algn="ctr">
              <a:defRPr/>
            </a:pPr>
            <a:r>
              <a:rPr sz="20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(г. Лакинск) </a:t>
            </a:r>
            <a:endParaRPr sz="24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643963637" name="TextBox 643963636"/>
          <p:cNvSpPr txBox="1"/>
          <p:nvPr/>
        </p:nvSpPr>
        <p:spPr bwMode="auto">
          <a:xfrm>
            <a:off x="439506" y="2281587"/>
            <a:ext cx="3657576" cy="192027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400">
                <a:latin typeface="Times New Roman"/>
                <a:ea typeface="Times New Roman"/>
                <a:cs typeface="Times New Roman"/>
              </a:rPr>
              <a:t>Один из крупнейших российских производителей чулочно-носочных изделий для мужчин, женщин и детей.</a:t>
            </a:r>
            <a:endParaRPr sz="2400"/>
          </a:p>
        </p:txBody>
      </p:sp>
      <p:sp>
        <p:nvSpPr>
          <p:cNvPr id="1363780991" name="TextBox 1363780990"/>
          <p:cNvSpPr txBox="1"/>
          <p:nvPr/>
        </p:nvSpPr>
        <p:spPr bwMode="auto">
          <a:xfrm>
            <a:off x="4760585" y="1096513"/>
            <a:ext cx="3480898" cy="79251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ООО «Феникс» </a:t>
            </a:r>
            <a:endParaRPr sz="24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defRPr/>
            </a:pPr>
            <a:r>
              <a:rPr sz="22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(г. Ковров) </a:t>
            </a:r>
            <a:endParaRPr sz="2400">
              <a:solidFill>
                <a:schemeClr val="bg1"/>
              </a:solidFill>
            </a:endParaRPr>
          </a:p>
        </p:txBody>
      </p:sp>
      <p:sp>
        <p:nvSpPr>
          <p:cNvPr id="1409919302" name="TextBox 1409919301"/>
          <p:cNvSpPr txBox="1"/>
          <p:nvPr/>
        </p:nvSpPr>
        <p:spPr bwMode="auto">
          <a:xfrm>
            <a:off x="4578885" y="2403509"/>
            <a:ext cx="4204590" cy="24384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200">
                <a:latin typeface="Times New Roman"/>
                <a:ea typeface="Times New Roman"/>
                <a:cs typeface="Times New Roman"/>
              </a:rPr>
              <a:t>производит одежду для детей от 0 до 11 лет под торговой маркой «Puzziki»: широкий ассортимент от нижнего белья до верхней детской одежды, более 250 наименований изделий, любые товары для новорожденных.</a:t>
            </a:r>
          </a:p>
        </p:txBody>
      </p:sp>
      <p:sp>
        <p:nvSpPr>
          <p:cNvPr id="1719727303" name="TextBox 1719727302"/>
          <p:cNvSpPr txBox="1"/>
          <p:nvPr/>
        </p:nvSpPr>
        <p:spPr bwMode="auto">
          <a:xfrm>
            <a:off x="8797476" y="2363248"/>
            <a:ext cx="3233179" cy="22860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400">
                <a:latin typeface="Times New Roman"/>
                <a:ea typeface="Times New Roman"/>
                <a:cs typeface="Times New Roman"/>
              </a:rPr>
              <a:t>разрабатывает и выпускает широкий спектр профессиональной одежды высокого качества</a:t>
            </a:r>
            <a:r>
              <a:rPr sz="1200">
                <a:latin typeface="Times New Roman"/>
                <a:ea typeface="Times New Roman"/>
                <a:cs typeface="Times New Roman"/>
              </a:rPr>
              <a:t>.</a:t>
            </a:r>
            <a:endParaRPr/>
          </a:p>
        </p:txBody>
      </p:sp>
      <p:sp>
        <p:nvSpPr>
          <p:cNvPr id="1923536688" name=" 1923536687"/>
          <p:cNvSpPr/>
          <p:nvPr/>
        </p:nvSpPr>
        <p:spPr bwMode="auto">
          <a:xfrm>
            <a:off x="6367759" y="7758243"/>
            <a:ext cx="8910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582957181" name="Рисунок 582957180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19737" y="4201862"/>
            <a:ext cx="4186591" cy="23559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03533638" name=" 1003533637"/>
          <p:cNvSpPr/>
          <p:nvPr/>
        </p:nvSpPr>
        <p:spPr bwMode="auto">
          <a:xfrm>
            <a:off x="10310629" y="7853493"/>
            <a:ext cx="10343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798590420" name="Рисунок 798590419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275006" y="4962754"/>
            <a:ext cx="4413031" cy="17999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15498873" name=" 1315498872"/>
          <p:cNvSpPr/>
          <p:nvPr/>
        </p:nvSpPr>
        <p:spPr bwMode="auto">
          <a:xfrm>
            <a:off x="15506155" y="8124039"/>
            <a:ext cx="6619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430568850" name="Рисунок 430568849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651407" y="4581129"/>
            <a:ext cx="3418521" cy="2181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31761189" name="Заголовок 1"/>
          <p:cNvSpPr>
            <a:spLocks noGrp="1"/>
          </p:cNvSpPr>
          <p:nvPr>
            <p:ph type="title"/>
          </p:nvPr>
        </p:nvSpPr>
        <p:spPr bwMode="auto">
          <a:xfrm>
            <a:off x="1119866" y="161017"/>
            <a:ext cx="9971455" cy="658403"/>
          </a:xfrm>
        </p:spPr>
        <p:txBody>
          <a:bodyPr/>
          <a:lstStyle/>
          <a:p>
            <a:pPr algn="ctr">
              <a:defRPr/>
            </a:pPr>
            <a:r>
              <a:rPr sz="2400" b="1">
                <a:latin typeface="Times New Roman"/>
                <a:ea typeface="Times New Roman"/>
                <a:cs typeface="Times New Roman"/>
              </a:rPr>
              <a:t> Ведущими предприятиями по производству </a:t>
            </a:r>
            <a:r>
              <a:rPr sz="2400" b="1" i="1">
                <a:latin typeface="Times New Roman"/>
                <a:ea typeface="Times New Roman"/>
                <a:cs typeface="Times New Roman"/>
              </a:rPr>
              <a:t>одежды</a:t>
            </a:r>
            <a:r>
              <a:rPr sz="2400" b="1">
                <a:latin typeface="Times New Roman"/>
                <a:ea typeface="Times New Roman"/>
                <a:cs typeface="Times New Roman"/>
              </a:rPr>
              <a:t> являются следующие компании</a:t>
            </a:r>
            <a:endParaRPr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382937092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D64C4B6-6DA3-9CF4-F2B2-E8346257F5D0}" type="slidenum">
              <a:rPr lang="ru-RU"/>
              <a:t>12</a:t>
            </a:fld>
            <a:endParaRPr lang="ru-RU"/>
          </a:p>
        </p:txBody>
      </p:sp>
      <p:sp>
        <p:nvSpPr>
          <p:cNvPr id="134406665" name="Скругленный прямоугольник 10"/>
          <p:cNvSpPr/>
          <p:nvPr/>
        </p:nvSpPr>
        <p:spPr bwMode="auto">
          <a:xfrm>
            <a:off x="249006" y="1015999"/>
            <a:ext cx="4093064" cy="1075428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599"/>
              </a:spcAft>
              <a:defRPr/>
            </a:pPr>
            <a:endParaRPr sz="2000" b="1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938751493" name="Скругленный прямоугольник 11"/>
          <p:cNvSpPr/>
          <p:nvPr/>
        </p:nvSpPr>
        <p:spPr bwMode="auto">
          <a:xfrm>
            <a:off x="4415891" y="1015999"/>
            <a:ext cx="4170215" cy="1075428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821411568" name="Скругленный прямоугольник 12"/>
          <p:cNvSpPr/>
          <p:nvPr/>
        </p:nvSpPr>
        <p:spPr bwMode="auto">
          <a:xfrm>
            <a:off x="119738" y="2143319"/>
            <a:ext cx="4385618" cy="3109471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753850084" name="Скругленный прямоугольник 14"/>
          <p:cNvSpPr/>
          <p:nvPr/>
        </p:nvSpPr>
        <p:spPr bwMode="auto">
          <a:xfrm>
            <a:off x="4382159" y="2143319"/>
            <a:ext cx="4259035" cy="3000179"/>
          </a:xfrm>
          <a:prstGeom prst="roundRect">
            <a:avLst>
              <a:gd name="adj" fmla="val 10108"/>
            </a:avLst>
          </a:prstGeom>
          <a:solidFill>
            <a:srgbClr val="E3E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1800">
              <a:solidFill>
                <a:schemeClr val="tx1"/>
              </a:solidFill>
              <a:latin typeface="Mulish"/>
            </a:endParaRPr>
          </a:p>
        </p:txBody>
      </p:sp>
      <p:sp>
        <p:nvSpPr>
          <p:cNvPr id="1992436343" name="Скругленный прямоугольник 17"/>
          <p:cNvSpPr/>
          <p:nvPr/>
        </p:nvSpPr>
        <p:spPr bwMode="auto">
          <a:xfrm>
            <a:off x="8675572" y="1000777"/>
            <a:ext cx="3427606" cy="1075428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788061113" name="Скругленный прямоугольник 18"/>
          <p:cNvSpPr/>
          <p:nvPr/>
        </p:nvSpPr>
        <p:spPr bwMode="auto">
          <a:xfrm>
            <a:off x="8651159" y="2143795"/>
            <a:ext cx="3449784" cy="3032535"/>
          </a:xfrm>
          <a:prstGeom prst="roundRect">
            <a:avLst>
              <a:gd name="adj" fmla="val 10108"/>
            </a:avLst>
          </a:prstGeom>
          <a:solidFill>
            <a:srgbClr val="EFE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160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800062437" name="TextBox 1800062436"/>
          <p:cNvSpPr txBox="1"/>
          <p:nvPr/>
        </p:nvSpPr>
        <p:spPr bwMode="auto">
          <a:xfrm>
            <a:off x="494606" y="1081255"/>
            <a:ext cx="3602476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4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876723635" name="TextBox 876723634"/>
          <p:cNvSpPr txBox="1"/>
          <p:nvPr/>
        </p:nvSpPr>
        <p:spPr bwMode="auto">
          <a:xfrm>
            <a:off x="180970" y="2464486"/>
            <a:ext cx="4094036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050457680" name="TextBox 1050457679"/>
          <p:cNvSpPr txBox="1"/>
          <p:nvPr/>
        </p:nvSpPr>
        <p:spPr bwMode="auto">
          <a:xfrm>
            <a:off x="4578885" y="989815"/>
            <a:ext cx="4023228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432138463" name="TextBox 1432138462"/>
          <p:cNvSpPr txBox="1"/>
          <p:nvPr/>
        </p:nvSpPr>
        <p:spPr bwMode="auto">
          <a:xfrm>
            <a:off x="4627821" y="2281588"/>
            <a:ext cx="4286393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1800">
              <a:solidFill>
                <a:schemeClr val="tx1"/>
              </a:solidFill>
            </a:endParaRPr>
          </a:p>
        </p:txBody>
      </p:sp>
      <p:sp>
        <p:nvSpPr>
          <p:cNvPr id="288279003" name="TextBox 288279002"/>
          <p:cNvSpPr txBox="1"/>
          <p:nvPr/>
        </p:nvSpPr>
        <p:spPr bwMode="auto">
          <a:xfrm>
            <a:off x="8586106" y="985519"/>
            <a:ext cx="3606756" cy="1127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ООО «Кольчугинская швейная фабрика»</a:t>
            </a:r>
            <a:r>
              <a:rPr sz="24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sz="22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defRPr/>
            </a:pPr>
            <a:r>
              <a:rPr sz="20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(г. Кольчугино) </a:t>
            </a:r>
            <a:endParaRPr sz="2200">
              <a:solidFill>
                <a:schemeClr val="bg1"/>
              </a:solidFill>
            </a:endParaRPr>
          </a:p>
        </p:txBody>
      </p:sp>
      <p:sp>
        <p:nvSpPr>
          <p:cNvPr id="925324646" name="TextBox 925324645"/>
          <p:cNvSpPr txBox="1"/>
          <p:nvPr/>
        </p:nvSpPr>
        <p:spPr bwMode="auto">
          <a:xfrm>
            <a:off x="8826994" y="2403509"/>
            <a:ext cx="3365112" cy="42675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200">
                <a:latin typeface="Times New Roman"/>
                <a:ea typeface="Times New Roman"/>
                <a:cs typeface="Times New Roman"/>
              </a:rPr>
              <a:t> </a:t>
            </a:r>
            <a:endParaRPr sz="2200"/>
          </a:p>
        </p:txBody>
      </p:sp>
      <p:sp>
        <p:nvSpPr>
          <p:cNvPr id="1723455867" name="TextBox 1723455866"/>
          <p:cNvSpPr txBox="1"/>
          <p:nvPr/>
        </p:nvSpPr>
        <p:spPr bwMode="auto">
          <a:xfrm>
            <a:off x="769445" y="1096513"/>
            <a:ext cx="3086313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614598245" name="TextBox 614598244"/>
          <p:cNvSpPr txBox="1"/>
          <p:nvPr/>
        </p:nvSpPr>
        <p:spPr bwMode="auto">
          <a:xfrm>
            <a:off x="4462383" y="1139163"/>
            <a:ext cx="4139875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629089614" name="TextBox 1629089613"/>
          <p:cNvSpPr txBox="1"/>
          <p:nvPr/>
        </p:nvSpPr>
        <p:spPr bwMode="auto">
          <a:xfrm>
            <a:off x="4627821" y="2317511"/>
            <a:ext cx="4023336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240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013025337" name="TextBox 1013025336"/>
          <p:cNvSpPr txBox="1"/>
          <p:nvPr/>
        </p:nvSpPr>
        <p:spPr bwMode="auto">
          <a:xfrm>
            <a:off x="8965068" y="2328418"/>
            <a:ext cx="3089001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2400"/>
          </a:p>
        </p:txBody>
      </p:sp>
      <p:sp>
        <p:nvSpPr>
          <p:cNvPr id="1429054530" name="TextBox 1429054529"/>
          <p:cNvSpPr txBox="1"/>
          <p:nvPr/>
        </p:nvSpPr>
        <p:spPr bwMode="auto">
          <a:xfrm>
            <a:off x="231947" y="1139163"/>
            <a:ext cx="4139583" cy="79251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АО «</a:t>
            </a:r>
            <a:r>
              <a:rPr sz="2400" b="1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Сударь</a:t>
            </a:r>
            <a:r>
              <a:rPr sz="24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» </a:t>
            </a:r>
          </a:p>
          <a:p>
            <a:pPr algn="ctr">
              <a:defRPr/>
            </a:pPr>
            <a:r>
              <a:rPr sz="22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(г. </a:t>
            </a:r>
            <a:r>
              <a:rPr sz="2200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Ковров</a:t>
            </a:r>
            <a:r>
              <a:rPr sz="22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)</a:t>
            </a:r>
          </a:p>
        </p:txBody>
      </p:sp>
      <p:sp>
        <p:nvSpPr>
          <p:cNvPr id="1193188052" name="TextBox 1193188051"/>
          <p:cNvSpPr txBox="1"/>
          <p:nvPr/>
        </p:nvSpPr>
        <p:spPr bwMode="auto">
          <a:xfrm>
            <a:off x="399200" y="2546129"/>
            <a:ext cx="3657612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2400"/>
          </a:p>
        </p:txBody>
      </p:sp>
      <p:sp>
        <p:nvSpPr>
          <p:cNvPr id="1894279114" name="TextBox 1894279113"/>
          <p:cNvSpPr txBox="1"/>
          <p:nvPr/>
        </p:nvSpPr>
        <p:spPr bwMode="auto">
          <a:xfrm>
            <a:off x="4760585" y="1096513"/>
            <a:ext cx="3480934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08863606" name="TextBox 908863605"/>
          <p:cNvSpPr txBox="1"/>
          <p:nvPr/>
        </p:nvSpPr>
        <p:spPr bwMode="auto">
          <a:xfrm>
            <a:off x="4578885" y="2403509"/>
            <a:ext cx="4204734" cy="42675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220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475143782" name="TextBox 1475143781"/>
          <p:cNvSpPr txBox="1"/>
          <p:nvPr/>
        </p:nvSpPr>
        <p:spPr bwMode="auto">
          <a:xfrm>
            <a:off x="8869999" y="2557036"/>
            <a:ext cx="3233323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/>
          </a:p>
        </p:txBody>
      </p:sp>
      <p:sp>
        <p:nvSpPr>
          <p:cNvPr id="1052158929" name="TextBox 1052158928"/>
          <p:cNvSpPr txBox="1"/>
          <p:nvPr/>
        </p:nvSpPr>
        <p:spPr bwMode="auto">
          <a:xfrm>
            <a:off x="290067" y="2143795"/>
            <a:ext cx="3875878" cy="31089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1800" dirty="0" err="1">
                <a:latin typeface="Times New Roman"/>
                <a:ea typeface="Times New Roman"/>
                <a:cs typeface="Times New Roman"/>
              </a:rPr>
              <a:t>Крупнейшая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швейная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фабрика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по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пошиву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мужских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костюмов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под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собственными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торговыми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марками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 «Sudar» и «VENZANO», а 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также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одежды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для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школы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 (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для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мальчиков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).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Предприятие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имеет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экспериментальное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подготовительное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швейное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производство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оснащено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высокотехнологичным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современным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оборудованием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1045736629" name="TextBox 1045736628"/>
          <p:cNvSpPr txBox="1"/>
          <p:nvPr/>
        </p:nvSpPr>
        <p:spPr bwMode="auto">
          <a:xfrm>
            <a:off x="4371530" y="994111"/>
            <a:ext cx="4259152" cy="1127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ООО «Меленковская швейная фабрика «Имидж»</a:t>
            </a:r>
            <a:r>
              <a:rPr sz="22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</a:p>
          <a:p>
            <a:pPr algn="ctr">
              <a:defRPr/>
            </a:pPr>
            <a:r>
              <a:rPr sz="20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(г. Меленки) </a:t>
            </a:r>
            <a:endParaRPr sz="2200">
              <a:solidFill>
                <a:schemeClr val="bg1"/>
              </a:solidFill>
            </a:endParaRPr>
          </a:p>
        </p:txBody>
      </p:sp>
      <p:sp>
        <p:nvSpPr>
          <p:cNvPr id="1461075119" name="TextBox 1461075118"/>
          <p:cNvSpPr txBox="1"/>
          <p:nvPr/>
        </p:nvSpPr>
        <p:spPr bwMode="auto">
          <a:xfrm>
            <a:off x="4544158" y="2143794"/>
            <a:ext cx="3935035" cy="2834676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000">
                <a:latin typeface="Times New Roman"/>
                <a:ea typeface="Times New Roman"/>
                <a:cs typeface="Times New Roman"/>
              </a:rPr>
              <a:t>занимается  пошивом так называемой «тяжелой» спецодежды – рабочих костюмов, в том числе и зимних, для сварщиков, металлургов и представителей других профессий, чья деятельность сопряжена с рисками и требует повышенной степени защиты.</a:t>
            </a:r>
            <a:endParaRPr/>
          </a:p>
        </p:txBody>
      </p:sp>
      <p:sp>
        <p:nvSpPr>
          <p:cNvPr id="80289243" name="TextBox 80289242"/>
          <p:cNvSpPr txBox="1"/>
          <p:nvPr/>
        </p:nvSpPr>
        <p:spPr bwMode="auto">
          <a:xfrm>
            <a:off x="8826994" y="2317511"/>
            <a:ext cx="2903862" cy="2103156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200">
                <a:latin typeface="Times New Roman"/>
                <a:ea typeface="Times New Roman"/>
                <a:cs typeface="Times New Roman"/>
              </a:rPr>
              <a:t>производитель верхней женской одежды. Основное направление деятельности – пошив женских пальто. </a:t>
            </a:r>
            <a:endParaRPr sz="2200"/>
          </a:p>
        </p:txBody>
      </p:sp>
      <p:sp>
        <p:nvSpPr>
          <p:cNvPr id="1567149065" name=" 1567149064"/>
          <p:cNvSpPr/>
          <p:nvPr/>
        </p:nvSpPr>
        <p:spPr bwMode="auto">
          <a:xfrm>
            <a:off x="7943681" y="2464485"/>
            <a:ext cx="5656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538653999" name="Рисунок 538653998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975121" y="4927175"/>
            <a:ext cx="1824068" cy="1830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20279513" name=" 1120279512"/>
          <p:cNvSpPr/>
          <p:nvPr/>
        </p:nvSpPr>
        <p:spPr bwMode="auto">
          <a:xfrm>
            <a:off x="10559058" y="8219014"/>
            <a:ext cx="9772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958172638" name="Рисунок 1958172637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590498" y="4927175"/>
            <a:ext cx="3651020" cy="19129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2836929" name=" 192836928"/>
          <p:cNvSpPr/>
          <p:nvPr/>
        </p:nvSpPr>
        <p:spPr bwMode="auto">
          <a:xfrm>
            <a:off x="14674372" y="8086089"/>
            <a:ext cx="9812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500491731" name="Рисунок 1500491730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705812" y="4794249"/>
            <a:ext cx="3367124" cy="18429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72912653" name=" 2072912652"/>
          <p:cNvSpPr/>
          <p:nvPr/>
        </p:nvSpPr>
        <p:spPr bwMode="auto">
          <a:xfrm>
            <a:off x="9496564" y="7000047"/>
            <a:ext cx="9941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870703658" name="Заголовок 1"/>
          <p:cNvSpPr>
            <a:spLocks noGrp="1"/>
          </p:cNvSpPr>
          <p:nvPr>
            <p:ph type="title"/>
          </p:nvPr>
        </p:nvSpPr>
        <p:spPr bwMode="auto">
          <a:xfrm>
            <a:off x="1119866" y="161017"/>
            <a:ext cx="9971455" cy="658403"/>
          </a:xfrm>
        </p:spPr>
        <p:txBody>
          <a:bodyPr/>
          <a:lstStyle/>
          <a:p>
            <a:pPr algn="ctr">
              <a:defRPr/>
            </a:pPr>
            <a:r>
              <a:rPr sz="2400" b="1">
                <a:latin typeface="Times New Roman"/>
                <a:ea typeface="Times New Roman"/>
                <a:cs typeface="Times New Roman"/>
              </a:rPr>
              <a:t> Ведущими предприятиями по производству </a:t>
            </a:r>
            <a:r>
              <a:rPr sz="2400" b="1" i="1">
                <a:latin typeface="Times New Roman"/>
                <a:ea typeface="Times New Roman"/>
                <a:cs typeface="Times New Roman"/>
              </a:rPr>
              <a:t>одежды</a:t>
            </a:r>
            <a:r>
              <a:rPr sz="2400" b="1">
                <a:latin typeface="Times New Roman"/>
                <a:ea typeface="Times New Roman"/>
                <a:cs typeface="Times New Roman"/>
              </a:rPr>
              <a:t> являются следующие компании</a:t>
            </a:r>
            <a:endParaRPr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16658961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2977F7C-8DD9-1B03-2326-D0BF7C8322C0}" type="slidenum">
              <a:rPr lang="ru-RU"/>
              <a:t>13</a:t>
            </a:fld>
            <a:endParaRPr lang="ru-RU"/>
          </a:p>
        </p:txBody>
      </p:sp>
      <p:sp>
        <p:nvSpPr>
          <p:cNvPr id="1360506100" name="Скругленный прямоугольник 10"/>
          <p:cNvSpPr/>
          <p:nvPr/>
        </p:nvSpPr>
        <p:spPr bwMode="auto">
          <a:xfrm>
            <a:off x="249006" y="1015999"/>
            <a:ext cx="5276886" cy="1075428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599"/>
              </a:spcAft>
              <a:defRPr/>
            </a:pPr>
            <a:endParaRPr sz="2000" b="1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491403470" name="Скругленный прямоугольник 11"/>
          <p:cNvSpPr/>
          <p:nvPr/>
        </p:nvSpPr>
        <p:spPr bwMode="auto">
          <a:xfrm>
            <a:off x="6369535" y="1015999"/>
            <a:ext cx="5333999" cy="943428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906178816" name="Скругленный прямоугольник 12"/>
          <p:cNvSpPr/>
          <p:nvPr/>
        </p:nvSpPr>
        <p:spPr bwMode="auto">
          <a:xfrm>
            <a:off x="180969" y="2078205"/>
            <a:ext cx="5406153" cy="2070876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939664090" name="Скругленный прямоугольник 14"/>
          <p:cNvSpPr/>
          <p:nvPr/>
        </p:nvSpPr>
        <p:spPr bwMode="auto">
          <a:xfrm>
            <a:off x="6771018" y="2132851"/>
            <a:ext cx="4773281" cy="3000179"/>
          </a:xfrm>
          <a:prstGeom prst="roundRect">
            <a:avLst>
              <a:gd name="adj" fmla="val 10108"/>
            </a:avLst>
          </a:prstGeom>
          <a:solidFill>
            <a:srgbClr val="E3E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1800">
              <a:solidFill>
                <a:schemeClr val="tx1"/>
              </a:solidFill>
              <a:latin typeface="Mulish"/>
            </a:endParaRPr>
          </a:p>
        </p:txBody>
      </p:sp>
      <p:sp>
        <p:nvSpPr>
          <p:cNvPr id="944987322" name="TextBox 944987321"/>
          <p:cNvSpPr txBox="1"/>
          <p:nvPr/>
        </p:nvSpPr>
        <p:spPr bwMode="auto">
          <a:xfrm>
            <a:off x="494606" y="1081255"/>
            <a:ext cx="3602476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4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565014307" name="TextBox 1565014306"/>
          <p:cNvSpPr txBox="1"/>
          <p:nvPr/>
        </p:nvSpPr>
        <p:spPr bwMode="auto">
          <a:xfrm>
            <a:off x="180970" y="2464486"/>
            <a:ext cx="4094036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359432755" name="TextBox 1359432754"/>
          <p:cNvSpPr txBox="1"/>
          <p:nvPr/>
        </p:nvSpPr>
        <p:spPr bwMode="auto">
          <a:xfrm>
            <a:off x="4578885" y="989815"/>
            <a:ext cx="4023228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141832674" name="TextBox 2141832673"/>
          <p:cNvSpPr txBox="1"/>
          <p:nvPr/>
        </p:nvSpPr>
        <p:spPr bwMode="auto">
          <a:xfrm>
            <a:off x="4627821" y="2281588"/>
            <a:ext cx="4286393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1800">
              <a:solidFill>
                <a:schemeClr val="tx1"/>
              </a:solidFill>
            </a:endParaRPr>
          </a:p>
        </p:txBody>
      </p:sp>
      <p:sp>
        <p:nvSpPr>
          <p:cNvPr id="2066004398" name="TextBox 2066004397"/>
          <p:cNvSpPr txBox="1"/>
          <p:nvPr/>
        </p:nvSpPr>
        <p:spPr bwMode="auto">
          <a:xfrm>
            <a:off x="8586106" y="985519"/>
            <a:ext cx="3606864" cy="42675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2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378950723" name="TextBox 1378950722"/>
          <p:cNvSpPr txBox="1"/>
          <p:nvPr/>
        </p:nvSpPr>
        <p:spPr bwMode="auto">
          <a:xfrm>
            <a:off x="8826994" y="2403509"/>
            <a:ext cx="3365112" cy="42675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200">
                <a:latin typeface="Times New Roman"/>
                <a:ea typeface="Times New Roman"/>
                <a:cs typeface="Times New Roman"/>
              </a:rPr>
              <a:t> </a:t>
            </a:r>
            <a:endParaRPr sz="2200"/>
          </a:p>
        </p:txBody>
      </p:sp>
      <p:sp>
        <p:nvSpPr>
          <p:cNvPr id="1920655880" name="TextBox 1920655879"/>
          <p:cNvSpPr txBox="1"/>
          <p:nvPr/>
        </p:nvSpPr>
        <p:spPr bwMode="auto">
          <a:xfrm>
            <a:off x="769445" y="1096513"/>
            <a:ext cx="3086313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371707814" name="TextBox 1371707813"/>
          <p:cNvSpPr txBox="1"/>
          <p:nvPr/>
        </p:nvSpPr>
        <p:spPr bwMode="auto">
          <a:xfrm>
            <a:off x="4462383" y="1139163"/>
            <a:ext cx="4139875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41317170" name="TextBox 241317169"/>
          <p:cNvSpPr txBox="1"/>
          <p:nvPr/>
        </p:nvSpPr>
        <p:spPr bwMode="auto">
          <a:xfrm>
            <a:off x="4627821" y="2317511"/>
            <a:ext cx="4023336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240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597537023" name="TextBox 1597537022"/>
          <p:cNvSpPr txBox="1"/>
          <p:nvPr/>
        </p:nvSpPr>
        <p:spPr bwMode="auto">
          <a:xfrm>
            <a:off x="8965068" y="2328418"/>
            <a:ext cx="3089001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2400"/>
          </a:p>
        </p:txBody>
      </p:sp>
      <p:sp>
        <p:nvSpPr>
          <p:cNvPr id="254755385" name="TextBox 254755384"/>
          <p:cNvSpPr txBox="1"/>
          <p:nvPr/>
        </p:nvSpPr>
        <p:spPr bwMode="auto">
          <a:xfrm>
            <a:off x="231947" y="1139163"/>
            <a:ext cx="4139655" cy="42675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2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627858565" name="TextBox 1627858564"/>
          <p:cNvSpPr txBox="1"/>
          <p:nvPr/>
        </p:nvSpPr>
        <p:spPr bwMode="auto">
          <a:xfrm>
            <a:off x="399200" y="2546129"/>
            <a:ext cx="3657612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2400"/>
          </a:p>
        </p:txBody>
      </p:sp>
      <p:sp>
        <p:nvSpPr>
          <p:cNvPr id="1226980529" name="TextBox 1226980528"/>
          <p:cNvSpPr txBox="1"/>
          <p:nvPr/>
        </p:nvSpPr>
        <p:spPr bwMode="auto">
          <a:xfrm>
            <a:off x="4760585" y="1096513"/>
            <a:ext cx="3480934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093130099" name="TextBox 1093130098"/>
          <p:cNvSpPr txBox="1"/>
          <p:nvPr/>
        </p:nvSpPr>
        <p:spPr bwMode="auto">
          <a:xfrm>
            <a:off x="4578885" y="2403509"/>
            <a:ext cx="4204734" cy="42675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220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698618022" name="TextBox 698618021"/>
          <p:cNvSpPr txBox="1"/>
          <p:nvPr/>
        </p:nvSpPr>
        <p:spPr bwMode="auto">
          <a:xfrm>
            <a:off x="8869999" y="2557036"/>
            <a:ext cx="3233323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/>
          </a:p>
        </p:txBody>
      </p:sp>
      <p:sp>
        <p:nvSpPr>
          <p:cNvPr id="1482753021" name="TextBox 1482753020"/>
          <p:cNvSpPr txBox="1"/>
          <p:nvPr/>
        </p:nvSpPr>
        <p:spPr bwMode="auto">
          <a:xfrm>
            <a:off x="290067" y="2143795"/>
            <a:ext cx="4286900" cy="1861663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000" dirty="0" err="1">
                <a:latin typeface="Times New Roman"/>
                <a:ea typeface="Times New Roman"/>
                <a:cs typeface="Times New Roman"/>
              </a:rPr>
              <a:t>специализируется</a:t>
            </a:r>
            <a:r>
              <a:rPr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latin typeface="Times New Roman"/>
                <a:ea typeface="Times New Roman"/>
                <a:cs typeface="Times New Roman"/>
              </a:rPr>
              <a:t>на</a:t>
            </a:r>
            <a:r>
              <a:rPr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latin typeface="Times New Roman"/>
                <a:ea typeface="Times New Roman"/>
                <a:cs typeface="Times New Roman"/>
              </a:rPr>
              <a:t>выпуске</a:t>
            </a:r>
            <a:r>
              <a:rPr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latin typeface="Times New Roman"/>
                <a:ea typeface="Times New Roman"/>
                <a:cs typeface="Times New Roman"/>
              </a:rPr>
              <a:t>легкой</a:t>
            </a:r>
            <a:r>
              <a:rPr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latin typeface="Times New Roman"/>
                <a:ea typeface="Times New Roman"/>
                <a:cs typeface="Times New Roman"/>
              </a:rPr>
              <a:t>женской</a:t>
            </a:r>
            <a:r>
              <a:rPr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latin typeface="Times New Roman"/>
                <a:ea typeface="Times New Roman"/>
                <a:cs typeface="Times New Roman"/>
              </a:rPr>
              <a:t>одежды</a:t>
            </a:r>
            <a:r>
              <a:rPr sz="2000" dirty="0">
                <a:latin typeface="Times New Roman"/>
                <a:ea typeface="Times New Roman"/>
                <a:cs typeface="Times New Roman"/>
              </a:rPr>
              <a:t>, а в </a:t>
            </a:r>
            <a:r>
              <a:rPr sz="2000" dirty="0" err="1">
                <a:latin typeface="Times New Roman"/>
                <a:ea typeface="Times New Roman"/>
                <a:cs typeface="Times New Roman"/>
              </a:rPr>
              <a:t>последние</a:t>
            </a:r>
            <a:r>
              <a:rPr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latin typeface="Times New Roman"/>
                <a:ea typeface="Times New Roman"/>
                <a:cs typeface="Times New Roman"/>
              </a:rPr>
              <a:t>годы</a:t>
            </a:r>
            <a:r>
              <a:rPr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latin typeface="Times New Roman"/>
                <a:ea typeface="Times New Roman"/>
                <a:cs typeface="Times New Roman"/>
              </a:rPr>
              <a:t>расширило</a:t>
            </a:r>
            <a:r>
              <a:rPr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latin typeface="Times New Roman"/>
                <a:ea typeface="Times New Roman"/>
                <a:cs typeface="Times New Roman"/>
              </a:rPr>
              <a:t>выпускаемый</a:t>
            </a:r>
            <a:r>
              <a:rPr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latin typeface="Times New Roman"/>
                <a:ea typeface="Times New Roman"/>
                <a:cs typeface="Times New Roman"/>
              </a:rPr>
              <a:t>ассортимент</a:t>
            </a:r>
            <a:r>
              <a:rPr sz="2000" dirty="0">
                <a:latin typeface="Times New Roman"/>
                <a:ea typeface="Times New Roman"/>
                <a:cs typeface="Times New Roman"/>
              </a:rPr>
              <a:t> – </a:t>
            </a:r>
            <a:r>
              <a:rPr sz="2000" dirty="0" err="1">
                <a:latin typeface="Times New Roman"/>
                <a:ea typeface="Times New Roman"/>
                <a:cs typeface="Times New Roman"/>
              </a:rPr>
              <a:t>стали</a:t>
            </a:r>
            <a:r>
              <a:rPr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latin typeface="Times New Roman"/>
                <a:ea typeface="Times New Roman"/>
                <a:cs typeface="Times New Roman"/>
              </a:rPr>
              <a:t>шить</a:t>
            </a:r>
            <a:r>
              <a:rPr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latin typeface="Times New Roman"/>
                <a:ea typeface="Times New Roman"/>
                <a:cs typeface="Times New Roman"/>
              </a:rPr>
              <a:t>костюмы</a:t>
            </a:r>
            <a:r>
              <a:rPr sz="20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2000" dirty="0" err="1">
                <a:latin typeface="Times New Roman"/>
                <a:ea typeface="Times New Roman"/>
                <a:cs typeface="Times New Roman"/>
              </a:rPr>
              <a:t>жакеты</a:t>
            </a:r>
            <a:r>
              <a:rPr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latin typeface="Times New Roman"/>
                <a:ea typeface="Times New Roman"/>
                <a:cs typeface="Times New Roman"/>
              </a:rPr>
              <a:t>на</a:t>
            </a:r>
            <a:r>
              <a:rPr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latin typeface="Times New Roman"/>
                <a:ea typeface="Times New Roman"/>
                <a:cs typeface="Times New Roman"/>
              </a:rPr>
              <a:t>подкладке</a:t>
            </a:r>
            <a:r>
              <a:rPr sz="2000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2000" dirty="0" err="1">
                <a:latin typeface="Times New Roman"/>
                <a:ea typeface="Times New Roman"/>
                <a:cs typeface="Times New Roman"/>
              </a:rPr>
              <a:t>легкие</a:t>
            </a:r>
            <a:r>
              <a:rPr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latin typeface="Times New Roman"/>
                <a:ea typeface="Times New Roman"/>
                <a:cs typeface="Times New Roman"/>
              </a:rPr>
              <a:t>пальто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.</a:t>
            </a:r>
            <a:endParaRPr sz="2000" dirty="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457708139" name="TextBox 1457708138"/>
          <p:cNvSpPr txBox="1"/>
          <p:nvPr/>
        </p:nvSpPr>
        <p:spPr bwMode="auto">
          <a:xfrm>
            <a:off x="7027992" y="1093461"/>
            <a:ext cx="4259440" cy="8229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Базовые</a:t>
            </a:r>
            <a:r>
              <a:rPr sz="24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предприятия</a:t>
            </a:r>
            <a:r>
              <a:rPr sz="24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2400" b="1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производстве</a:t>
            </a:r>
            <a:r>
              <a:rPr sz="24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обуви</a:t>
            </a:r>
            <a:r>
              <a:rPr sz="24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:</a:t>
            </a:r>
          </a:p>
        </p:txBody>
      </p:sp>
      <p:sp>
        <p:nvSpPr>
          <p:cNvPr id="611587908" name="TextBox 611587907"/>
          <p:cNvSpPr txBox="1"/>
          <p:nvPr/>
        </p:nvSpPr>
        <p:spPr bwMode="auto">
          <a:xfrm>
            <a:off x="4578885" y="2226071"/>
            <a:ext cx="3935251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/>
          </a:p>
        </p:txBody>
      </p:sp>
      <p:sp>
        <p:nvSpPr>
          <p:cNvPr id="1858596011" name="TextBox 1858596010"/>
          <p:cNvSpPr txBox="1"/>
          <p:nvPr/>
        </p:nvSpPr>
        <p:spPr bwMode="auto">
          <a:xfrm>
            <a:off x="760338" y="959352"/>
            <a:ext cx="3867482" cy="115827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АО «</a:t>
            </a:r>
            <a:r>
              <a:rPr sz="2400" b="1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Вязниковская</a:t>
            </a:r>
            <a:r>
              <a:rPr sz="24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швейная</a:t>
            </a:r>
            <a:r>
              <a:rPr sz="24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фабрика</a:t>
            </a:r>
            <a:r>
              <a:rPr sz="24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» </a:t>
            </a:r>
          </a:p>
          <a:p>
            <a:pPr algn="ctr">
              <a:defRPr/>
            </a:pPr>
            <a:r>
              <a:rPr sz="22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(г. </a:t>
            </a:r>
            <a:r>
              <a:rPr sz="2200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Вязники</a:t>
            </a:r>
            <a:r>
              <a:rPr sz="22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)</a:t>
            </a:r>
            <a:endParaRPr dirty="0"/>
          </a:p>
        </p:txBody>
      </p:sp>
      <p:sp>
        <p:nvSpPr>
          <p:cNvPr id="112572265" name="TextBox 112572264"/>
          <p:cNvSpPr txBox="1"/>
          <p:nvPr/>
        </p:nvSpPr>
        <p:spPr bwMode="auto">
          <a:xfrm>
            <a:off x="7027992" y="2281588"/>
            <a:ext cx="3886399" cy="2839762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000" dirty="0"/>
              <a:t>-</a:t>
            </a:r>
            <a:r>
              <a:rPr sz="2000" dirty="0" err="1">
                <a:latin typeface="Times New Roman"/>
                <a:ea typeface="Times New Roman"/>
                <a:cs typeface="Times New Roman"/>
              </a:rPr>
              <a:t>обособленное</a:t>
            </a:r>
            <a:r>
              <a:rPr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latin typeface="Times New Roman"/>
                <a:ea typeface="Times New Roman"/>
                <a:cs typeface="Times New Roman"/>
              </a:rPr>
              <a:t>предприятие</a:t>
            </a:r>
            <a:r>
              <a:rPr sz="2000" dirty="0">
                <a:latin typeface="Times New Roman"/>
                <a:ea typeface="Times New Roman"/>
                <a:cs typeface="Times New Roman"/>
              </a:rPr>
              <a:t> ЗАО «Ральф Рингер» в г. </a:t>
            </a:r>
            <a:r>
              <a:rPr sz="2000" dirty="0" err="1">
                <a:latin typeface="Times New Roman"/>
                <a:ea typeface="Times New Roman"/>
                <a:cs typeface="Times New Roman"/>
              </a:rPr>
              <a:t>Владимире</a:t>
            </a:r>
            <a:r>
              <a:rPr sz="2000" dirty="0">
                <a:latin typeface="Times New Roman"/>
                <a:ea typeface="Times New Roman"/>
                <a:cs typeface="Times New Roman"/>
              </a:rPr>
              <a:t> (</a:t>
            </a:r>
            <a:r>
              <a:rPr sz="2000" dirty="0" err="1">
                <a:latin typeface="Times New Roman"/>
                <a:ea typeface="Times New Roman"/>
                <a:cs typeface="Times New Roman"/>
              </a:rPr>
              <a:t>обувь</a:t>
            </a:r>
            <a:r>
              <a:rPr sz="2000" dirty="0">
                <a:latin typeface="Times New Roman"/>
                <a:ea typeface="Times New Roman"/>
                <a:cs typeface="Times New Roman"/>
              </a:rPr>
              <a:t> с </a:t>
            </a:r>
            <a:r>
              <a:rPr sz="2000" dirty="0" err="1">
                <a:latin typeface="Times New Roman"/>
                <a:ea typeface="Times New Roman"/>
                <a:cs typeface="Times New Roman"/>
              </a:rPr>
              <a:t>верхом</a:t>
            </a:r>
            <a:r>
              <a:rPr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latin typeface="Times New Roman"/>
                <a:ea typeface="Times New Roman"/>
                <a:cs typeface="Times New Roman"/>
              </a:rPr>
              <a:t>из</a:t>
            </a:r>
            <a:r>
              <a:rPr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latin typeface="Times New Roman"/>
                <a:ea typeface="Times New Roman"/>
                <a:cs typeface="Times New Roman"/>
              </a:rPr>
              <a:t>кожи</a:t>
            </a:r>
            <a:r>
              <a:rPr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latin typeface="Times New Roman"/>
                <a:ea typeface="Times New Roman"/>
                <a:cs typeface="Times New Roman"/>
              </a:rPr>
              <a:t>мужская</a:t>
            </a:r>
            <a:r>
              <a:rPr sz="2000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2000" dirty="0" err="1">
                <a:latin typeface="Times New Roman"/>
                <a:ea typeface="Times New Roman"/>
                <a:cs typeface="Times New Roman"/>
              </a:rPr>
              <a:t>для</a:t>
            </a:r>
            <a:r>
              <a:rPr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latin typeface="Times New Roman"/>
                <a:ea typeface="Times New Roman"/>
                <a:cs typeface="Times New Roman"/>
              </a:rPr>
              <a:t>мальчиков</a:t>
            </a:r>
            <a:r>
              <a:rPr sz="2000" dirty="0">
                <a:latin typeface="Times New Roman"/>
                <a:ea typeface="Times New Roman"/>
                <a:cs typeface="Times New Roman"/>
              </a:rPr>
              <a:t>), </a:t>
            </a:r>
          </a:p>
          <a:p>
            <a:pPr algn="l">
              <a:defRPr/>
            </a:pPr>
            <a:r>
              <a:rPr sz="2000" dirty="0">
                <a:latin typeface="Times New Roman"/>
                <a:ea typeface="Times New Roman"/>
                <a:cs typeface="Times New Roman"/>
              </a:rPr>
              <a:t>-ООО «</a:t>
            </a:r>
            <a:r>
              <a:rPr sz="2000" dirty="0" err="1">
                <a:latin typeface="Times New Roman"/>
                <a:ea typeface="Times New Roman"/>
                <a:cs typeface="Times New Roman"/>
              </a:rPr>
              <a:t>Кондраковский</a:t>
            </a:r>
            <a:r>
              <a:rPr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latin typeface="Times New Roman"/>
                <a:ea typeface="Times New Roman"/>
                <a:cs typeface="Times New Roman"/>
              </a:rPr>
              <a:t>завод</a:t>
            </a:r>
            <a:r>
              <a:rPr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latin typeface="Times New Roman"/>
                <a:ea typeface="Times New Roman"/>
                <a:cs typeface="Times New Roman"/>
              </a:rPr>
              <a:t>резиновой</a:t>
            </a:r>
            <a:r>
              <a:rPr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latin typeface="Times New Roman"/>
                <a:ea typeface="Times New Roman"/>
                <a:cs typeface="Times New Roman"/>
              </a:rPr>
              <a:t>обуви</a:t>
            </a:r>
            <a:r>
              <a:rPr sz="2000" dirty="0">
                <a:latin typeface="Times New Roman"/>
                <a:ea typeface="Times New Roman"/>
                <a:cs typeface="Times New Roman"/>
              </a:rPr>
              <a:t>» в о. </a:t>
            </a:r>
            <a:r>
              <a:rPr sz="2000" dirty="0" err="1">
                <a:latin typeface="Times New Roman"/>
                <a:ea typeface="Times New Roman"/>
                <a:cs typeface="Times New Roman"/>
              </a:rPr>
              <a:t>Муром</a:t>
            </a:r>
            <a:r>
              <a:rPr sz="2000" dirty="0">
                <a:latin typeface="Times New Roman"/>
                <a:ea typeface="Times New Roman"/>
                <a:cs typeface="Times New Roman"/>
              </a:rPr>
              <a:t> (</a:t>
            </a:r>
            <a:r>
              <a:rPr sz="2000" dirty="0" err="1">
                <a:latin typeface="Times New Roman"/>
                <a:ea typeface="Times New Roman"/>
                <a:cs typeface="Times New Roman"/>
              </a:rPr>
              <a:t>обувь</a:t>
            </a:r>
            <a:r>
              <a:rPr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latin typeface="Times New Roman"/>
                <a:ea typeface="Times New Roman"/>
                <a:cs typeface="Times New Roman"/>
              </a:rPr>
              <a:t>водонепроницаемая</a:t>
            </a:r>
            <a:r>
              <a:rPr sz="2000" dirty="0">
                <a:latin typeface="Times New Roman"/>
                <a:ea typeface="Times New Roman"/>
                <a:cs typeface="Times New Roman"/>
              </a:rPr>
              <a:t>), </a:t>
            </a:r>
          </a:p>
          <a:p>
            <a:pPr algn="l">
              <a:defRPr/>
            </a:pPr>
            <a:r>
              <a:rPr sz="2000" dirty="0">
                <a:latin typeface="Times New Roman"/>
                <a:ea typeface="Times New Roman"/>
                <a:cs typeface="Times New Roman"/>
              </a:rPr>
              <a:t>-ООО «</a:t>
            </a:r>
            <a:r>
              <a:rPr sz="2000" dirty="0" err="1">
                <a:latin typeface="Times New Roman"/>
                <a:ea typeface="Times New Roman"/>
                <a:cs typeface="Times New Roman"/>
              </a:rPr>
              <a:t>Жанетт</a:t>
            </a:r>
            <a:r>
              <a:rPr sz="2000" dirty="0">
                <a:latin typeface="Times New Roman"/>
                <a:ea typeface="Times New Roman"/>
                <a:cs typeface="Times New Roman"/>
              </a:rPr>
              <a:t>» в  г. </a:t>
            </a:r>
            <a:r>
              <a:rPr sz="2000" dirty="0" err="1">
                <a:latin typeface="Times New Roman"/>
                <a:ea typeface="Times New Roman"/>
                <a:cs typeface="Times New Roman"/>
              </a:rPr>
              <a:t>Меленки</a:t>
            </a:r>
            <a:r>
              <a:rPr sz="2000" dirty="0">
                <a:latin typeface="Times New Roman"/>
                <a:ea typeface="Times New Roman"/>
                <a:cs typeface="Times New Roman"/>
              </a:rPr>
              <a:t> (</a:t>
            </a:r>
            <a:r>
              <a:rPr sz="2000" dirty="0" err="1">
                <a:latin typeface="Times New Roman"/>
                <a:ea typeface="Times New Roman"/>
                <a:cs typeface="Times New Roman"/>
              </a:rPr>
              <a:t>обувь</a:t>
            </a:r>
            <a:r>
              <a:rPr sz="2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latin typeface="Times New Roman"/>
                <a:ea typeface="Times New Roman"/>
                <a:cs typeface="Times New Roman"/>
              </a:rPr>
              <a:t>из</a:t>
            </a:r>
            <a:r>
              <a:rPr sz="2000" dirty="0">
                <a:latin typeface="Times New Roman"/>
                <a:ea typeface="Times New Roman"/>
                <a:cs typeface="Times New Roman"/>
              </a:rPr>
              <a:t> ЭВА).</a:t>
            </a:r>
            <a:endParaRPr sz="2000" dirty="0"/>
          </a:p>
        </p:txBody>
      </p:sp>
      <p:pic>
        <p:nvPicPr>
          <p:cNvPr id="844230124" name="Рисунок 84423012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898349" y="4024561"/>
            <a:ext cx="3014160" cy="27021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26119788" name=" 526119787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189610820" name="Рисунок 1189610819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593204" y="5142564"/>
            <a:ext cx="1918688" cy="15643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20934956" name=" 620934955"/>
          <p:cNvSpPr/>
          <p:nvPr/>
        </p:nvSpPr>
        <p:spPr bwMode="auto">
          <a:xfrm>
            <a:off x="14838558" y="7604711"/>
            <a:ext cx="4981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588074072" name="Рисунок 158807407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533650" y="5133030"/>
            <a:ext cx="2502883" cy="15346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07600720" name=" 1407600719"/>
          <p:cNvSpPr/>
          <p:nvPr/>
        </p:nvSpPr>
        <p:spPr bwMode="auto">
          <a:xfrm>
            <a:off x="15243071" y="6583918"/>
            <a:ext cx="4707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2077436349" name="Рисунок 2077436348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9157658" y="5085079"/>
            <a:ext cx="2545876" cy="16080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445335743" name="Рисунок 144533574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3287688" y="2001627"/>
            <a:ext cx="5464049" cy="54640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-307910" y="0"/>
            <a:ext cx="5837413" cy="4623264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14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5529503" y="-189114"/>
            <a:ext cx="4233838" cy="4447309"/>
          </a:xfrm>
          <a:prstGeom prst="rect">
            <a:avLst/>
          </a:prstGeom>
        </p:spPr>
      </p:pic>
      <p:pic>
        <p:nvPicPr>
          <p:cNvPr id="1788440977" name="Рисунок 1788440976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479376" y="294542"/>
            <a:ext cx="4533871" cy="29908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5748438" name="Рисунок 395748437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8054603" y="204230"/>
            <a:ext cx="3983399" cy="39833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2</a:t>
            </a:fld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 bwMode="auto">
          <a:xfrm>
            <a:off x="144499" y="873124"/>
            <a:ext cx="5813890" cy="5651499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  <a:defRPr/>
            </a:pPr>
            <a:r>
              <a:rPr sz="2600" dirty="0">
                <a:latin typeface="Times New Roman"/>
                <a:ea typeface="Times New Roman"/>
                <a:cs typeface="Times New Roman"/>
              </a:rPr>
              <a:t>В </a:t>
            </a:r>
            <a:r>
              <a:rPr lang="en-US" sz="2600" dirty="0">
                <a:latin typeface="Times New Roman"/>
                <a:ea typeface="Times New Roman"/>
                <a:cs typeface="Times New Roman"/>
              </a:rPr>
              <a:t>XVII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-</a:t>
            </a:r>
            <a:r>
              <a:rPr lang="en-US" sz="2600" dirty="0">
                <a:latin typeface="Times New Roman"/>
                <a:ea typeface="Times New Roman"/>
                <a:cs typeface="Times New Roman"/>
              </a:rPr>
              <a:t>XVIII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веках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крашенный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набивной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владимирский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холст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поставлялся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на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территорию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Сибири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даже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экспортировался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в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Китай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.</a:t>
            </a:r>
            <a:endParaRPr sz="2600" b="1" dirty="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 bwMode="auto">
          <a:xfrm>
            <a:off x="371472" y="365123"/>
            <a:ext cx="11173903" cy="384084"/>
          </a:xfrm>
        </p:spPr>
        <p:txBody>
          <a:bodyPr/>
          <a:lstStyle/>
          <a:p>
            <a:pPr algn="ctr">
              <a:defRPr/>
            </a:pPr>
            <a:r>
              <a:rPr sz="2800" b="1">
                <a:latin typeface="Times New Roman"/>
                <a:ea typeface="Times New Roman"/>
                <a:cs typeface="Times New Roman"/>
              </a:rPr>
              <a:t>Исторический аспект развития легкой промышленности</a:t>
            </a:r>
            <a:endParaRPr sz="2800"/>
          </a:p>
        </p:txBody>
      </p:sp>
      <p:sp>
        <p:nvSpPr>
          <p:cNvPr id="2100897975" name=" 2100897974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822837519" name="Рисунок 1822837518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5748906" y="2276872"/>
            <a:ext cx="6231265" cy="40141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50596103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6C68962-2E85-0454-4001-369D90BCED6A}" type="slidenum">
              <a:rPr lang="ru-RU"/>
              <a:t>3</a:t>
            </a:fld>
            <a:endParaRPr lang="ru-RU"/>
          </a:p>
        </p:txBody>
      </p:sp>
      <p:sp>
        <p:nvSpPr>
          <p:cNvPr id="90237883" name="Скругленный прямоугольник 18"/>
          <p:cNvSpPr/>
          <p:nvPr/>
        </p:nvSpPr>
        <p:spPr bwMode="auto">
          <a:xfrm>
            <a:off x="90070" y="190499"/>
            <a:ext cx="5951518" cy="6089194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599"/>
              </a:spcAft>
              <a:defRPr/>
            </a:pPr>
            <a:r>
              <a:rPr sz="2800" dirty="0" err="1">
                <a:latin typeface="Times New Roman"/>
                <a:ea typeface="Times New Roman"/>
                <a:cs typeface="Times New Roman"/>
              </a:rPr>
              <a:t>Во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второй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половине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800" dirty="0">
                <a:latin typeface="Times New Roman"/>
                <a:ea typeface="Times New Roman"/>
                <a:cs typeface="Times New Roman"/>
              </a:rPr>
              <a:t>XVIII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века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во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всех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уездах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губернии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кроме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Вязниковского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Муромского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льняная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промышленность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была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вытеснена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хлопчатобумажной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. 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Промысел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развивался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быстро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. 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Появились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фабрики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 в г. 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Суздале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Александровском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Владимирском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 и 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Ковровском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уездах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.</a:t>
            </a:r>
            <a:endParaRPr sz="2800" b="1" dirty="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724317015" name=" 1724317014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110230774" name=" 2110230773"/>
          <p:cNvSpPr/>
          <p:nvPr/>
        </p:nvSpPr>
        <p:spPr bwMode="auto">
          <a:xfrm>
            <a:off x="11461588" y="5591446"/>
            <a:ext cx="165422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29672278" name="Рисунок 129672277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5430642" y="2276872"/>
            <a:ext cx="6595206" cy="41053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5761241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383AB218-A537-CA30-A734-66776D377B5C}" type="slidenum">
              <a:rPr lang="ru-RU"/>
              <a:t>4</a:t>
            </a:fld>
            <a:endParaRPr lang="ru-RU"/>
          </a:p>
        </p:txBody>
      </p:sp>
      <p:sp>
        <p:nvSpPr>
          <p:cNvPr id="1734658455" name="Скругленный прямоугольник 18"/>
          <p:cNvSpPr/>
          <p:nvPr/>
        </p:nvSpPr>
        <p:spPr bwMode="auto">
          <a:xfrm>
            <a:off x="90070" y="190499"/>
            <a:ext cx="5951518" cy="6089194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599"/>
              </a:spcAft>
              <a:defRPr/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В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Киржачском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районе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Александровского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уезда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появился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центр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шелкоткачества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.</a:t>
            </a:r>
            <a:endParaRPr sz="2800" b="1" dirty="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487288945" name=" 487288944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515330391" name=" 1515330390"/>
          <p:cNvSpPr/>
          <p:nvPr/>
        </p:nvSpPr>
        <p:spPr bwMode="auto">
          <a:xfrm>
            <a:off x="11461588" y="5591446"/>
            <a:ext cx="165422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79642088" name=" 1279642087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805517929" name=" 805517928"/>
          <p:cNvSpPr/>
          <p:nvPr/>
        </p:nvSpPr>
        <p:spPr bwMode="auto">
          <a:xfrm>
            <a:off x="11381985" y="5512707"/>
            <a:ext cx="15920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8471492" name=" 8471491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384917081" name="Рисунок 1384917080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5498678" y="1988840"/>
            <a:ext cx="6558642" cy="45670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89378473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6DA9CE5F-8F41-DC03-3D4C-F1EB3A11B554}" type="slidenum">
              <a:rPr lang="ru-RU"/>
              <a:t>5</a:t>
            </a:fld>
            <a:endParaRPr lang="ru-RU"/>
          </a:p>
        </p:txBody>
      </p:sp>
      <p:sp>
        <p:nvSpPr>
          <p:cNvPr id="2015679169" name="Скругленный прямоугольник 18"/>
          <p:cNvSpPr/>
          <p:nvPr/>
        </p:nvSpPr>
        <p:spPr bwMode="auto">
          <a:xfrm>
            <a:off x="90071" y="247243"/>
            <a:ext cx="5951518" cy="6089194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599"/>
              </a:spcAft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Несмотря на прошедшие столетия, легкая промышленность Владимирской области остаётся актуальной и востребованной. Сейчас наша область лидирует в выпуске тканей из стекловолокна</a:t>
            </a:r>
            <a: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(71,1%)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льна </a:t>
            </a:r>
            <a: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(36%).</a:t>
            </a:r>
            <a:endParaRPr sz="2400" b="1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35049448" name=" 135049447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896973981" name=" 1896973980"/>
          <p:cNvSpPr/>
          <p:nvPr/>
        </p:nvSpPr>
        <p:spPr bwMode="auto">
          <a:xfrm>
            <a:off x="11461588" y="5591446"/>
            <a:ext cx="165422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41757141" name=" 141757140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379360657" name=" 379360656"/>
          <p:cNvSpPr/>
          <p:nvPr/>
        </p:nvSpPr>
        <p:spPr bwMode="auto">
          <a:xfrm>
            <a:off x="11381985" y="5512707"/>
            <a:ext cx="15920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graphicFrame>
        <p:nvGraphicFramePr>
          <p:cNvPr id="736847725" name="Диаграмма 736847724"/>
          <p:cNvGraphicFramePr>
            <a:graphicFrameLocks/>
          </p:cNvGraphicFramePr>
          <p:nvPr/>
        </p:nvGraphicFramePr>
        <p:xfrm>
          <a:off x="6041589" y="1143957"/>
          <a:ext cx="6054749" cy="3958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22044408" name=" 622044407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21059533">
            <a:off x="4548931" y="843649"/>
            <a:ext cx="8982010" cy="711380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3" y="310750"/>
            <a:ext cx="11172968" cy="775597"/>
          </a:xfrm>
        </p:spPr>
        <p:txBody>
          <a:bodyPr/>
          <a:lstStyle/>
          <a:p>
            <a:pPr algn="ctr"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Творческая работа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6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 bwMode="auto">
          <a:xfrm>
            <a:off x="371473" y="2742803"/>
            <a:ext cx="5040539" cy="27435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/>
            </a:pPr>
            <a:endParaRPr/>
          </a:p>
        </p:txBody>
      </p:sp>
      <p:sp>
        <p:nvSpPr>
          <p:cNvPr id="1041243664" name=" 1041243663"/>
          <p:cNvSpPr/>
          <p:nvPr/>
        </p:nvSpPr>
        <p:spPr bwMode="auto">
          <a:xfrm>
            <a:off x="11961125" y="3974694"/>
            <a:ext cx="161439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516228043" name="Рисунок 516228042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5680265" y="1931081"/>
            <a:ext cx="6280860" cy="40872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0F6A927-60C3-1DFE-572E-B835628BC10A}"/>
              </a:ext>
            </a:extLst>
          </p:cNvPr>
          <p:cNvSpPr txBox="1"/>
          <p:nvPr/>
        </p:nvSpPr>
        <p:spPr>
          <a:xfrm>
            <a:off x="388941" y="1227742"/>
            <a:ext cx="5023071" cy="45302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Критерии для представления профессии:</a:t>
            </a:r>
            <a:endParaRPr lang="ru-RU" sz="1600" dirty="0">
              <a:effectLst/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indent="44958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1.Краткая информация о профессии (н</a:t>
            </a:r>
            <a:r>
              <a:rPr lang="ru-RU" sz="1800" dirty="0">
                <a:solidFill>
                  <a:srgbClr val="0C0D0E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азвание профессии, обязанности специалиста, навыки и умения, информация о фабрики)</a:t>
            </a:r>
            <a:endParaRPr lang="ru-RU" sz="1600" dirty="0">
              <a:effectLst/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indent="44958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2.Положительные стороны профессии (</a:t>
            </a:r>
            <a:r>
              <a:rPr lang="ru-RU" sz="1800" dirty="0">
                <a:solidFill>
                  <a:srgbClr val="0C0D0E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преимущества работы в данной сфере)</a:t>
            </a:r>
            <a:endParaRPr lang="ru-RU" sz="1600" dirty="0">
              <a:effectLst/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indent="44958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3.Отрицательные стороны профессии (сложности и риски данной профессии)</a:t>
            </a:r>
            <a:endParaRPr lang="ru-RU" sz="1600" dirty="0">
              <a:effectLst/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indent="44958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4.Творческие подходы в профессии (инновационные идеи)</a:t>
            </a:r>
            <a:endParaRPr lang="ru-RU" sz="1600" dirty="0">
              <a:effectLst/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indent="44958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5.Организация работы </a:t>
            </a:r>
            <a:r>
              <a:rPr lang="ru-RU" sz="1800" dirty="0">
                <a:solidFill>
                  <a:srgbClr val="0C0D0E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(особенности организации рабочего места)</a:t>
            </a:r>
            <a:endParaRPr lang="ru-RU" sz="1600" dirty="0">
              <a:effectLst/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78565CEA-A9AF-B743-DB5D-04A526F4344B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61758317" name="Заголовок 1">
            <a:extLst>
              <a:ext uri="{FF2B5EF4-FFF2-40B4-BE49-F238E27FC236}">
                <a16:creationId xmlns:a16="http://schemas.microsoft.com/office/drawing/2014/main" id="{D7BF4112-7AF5-DA3F-A115-C3CA5619008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371473" y="365124"/>
            <a:ext cx="11173940" cy="301787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sz="2200" b="1" dirty="0">
                <a:latin typeface="Times New Roman"/>
                <a:ea typeface="Times New Roman"/>
                <a:cs typeface="Times New Roman"/>
              </a:rPr>
              <a:t> </a:t>
            </a:r>
            <a:endParaRPr dirty="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878399346" name="Номер слайда 3">
            <a:extLst>
              <a:ext uri="{FF2B5EF4-FFF2-40B4-BE49-F238E27FC236}">
                <a16:creationId xmlns:a16="http://schemas.microsoft.com/office/drawing/2014/main" id="{9DC94E26-87C9-6337-A532-F7B97754F42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6B7BE0D1-9E6D-9139-0588-CAC11253BB50}" type="slidenum">
              <a:rPr lang="ru-RU"/>
              <a:t>7</a:t>
            </a:fld>
            <a:endParaRPr lang="ru-RU"/>
          </a:p>
        </p:txBody>
      </p:sp>
      <p:sp>
        <p:nvSpPr>
          <p:cNvPr id="1657475209" name="Скругленный прямоугольник 10">
            <a:extLst>
              <a:ext uri="{FF2B5EF4-FFF2-40B4-BE49-F238E27FC236}">
                <a16:creationId xmlns:a16="http://schemas.microsoft.com/office/drawing/2014/main" id="{AB9A8C98-1181-C96A-1C0C-D998E9C0E16B}"/>
              </a:ext>
            </a:extLst>
          </p:cNvPr>
          <p:cNvSpPr/>
          <p:nvPr/>
        </p:nvSpPr>
        <p:spPr bwMode="auto">
          <a:xfrm>
            <a:off x="6544273" y="158419"/>
            <a:ext cx="5425190" cy="1075428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АО «Сударь» </a:t>
            </a:r>
          </a:p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(г. Ковров)</a:t>
            </a:r>
          </a:p>
          <a:p>
            <a:pPr algn="ctr">
              <a:spcAft>
                <a:spcPts val="599"/>
              </a:spcAft>
              <a:defRPr/>
            </a:pPr>
            <a:endParaRPr sz="2000" b="1" dirty="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357344424" name="Скругленный прямоугольник 12">
            <a:extLst>
              <a:ext uri="{FF2B5EF4-FFF2-40B4-BE49-F238E27FC236}">
                <a16:creationId xmlns:a16="http://schemas.microsoft.com/office/drawing/2014/main" id="{713CB4F4-FDBD-DE16-8CBE-38DA463C5695}"/>
              </a:ext>
            </a:extLst>
          </p:cNvPr>
          <p:cNvSpPr/>
          <p:nvPr/>
        </p:nvSpPr>
        <p:spPr bwMode="auto">
          <a:xfrm>
            <a:off x="6416865" y="1347403"/>
            <a:ext cx="5560374" cy="2836893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r>
              <a:rPr lang="ru-RU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Крупнейшая швейная фабрика по пошиву мужских костюмов под собственными торговыми марками «</a:t>
            </a:r>
            <a:r>
              <a:rPr lang="ru-RU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Sudar</a:t>
            </a:r>
            <a:r>
              <a:rPr lang="ru-RU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» и «VENZANO», а также одежды для школы (для мальчиков).Предприятие имеет экспериментальное, подготовительное и швейное производство, оснащено высокотехнологичным современным оборудованием.</a:t>
            </a:r>
          </a:p>
        </p:txBody>
      </p:sp>
      <p:sp>
        <p:nvSpPr>
          <p:cNvPr id="181851990" name=" 181851989">
            <a:extLst>
              <a:ext uri="{FF2B5EF4-FFF2-40B4-BE49-F238E27FC236}">
                <a16:creationId xmlns:a16="http://schemas.microsoft.com/office/drawing/2014/main" id="{15A8617B-31B0-7C59-41F0-D68BA1CA3722}"/>
              </a:ext>
            </a:extLst>
          </p:cNvPr>
          <p:cNvSpPr/>
          <p:nvPr/>
        </p:nvSpPr>
        <p:spPr bwMode="auto">
          <a:xfrm>
            <a:off x="7222249" y="5144802"/>
            <a:ext cx="5434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429995537" name=" 1429995536">
            <a:extLst>
              <a:ext uri="{FF2B5EF4-FFF2-40B4-BE49-F238E27FC236}">
                <a16:creationId xmlns:a16="http://schemas.microsoft.com/office/drawing/2014/main" id="{1233DB29-5CCA-3651-0F02-03E6598B8A35}"/>
              </a:ext>
            </a:extLst>
          </p:cNvPr>
          <p:cNvSpPr/>
          <p:nvPr/>
        </p:nvSpPr>
        <p:spPr bwMode="auto">
          <a:xfrm>
            <a:off x="6120223" y="8272053"/>
            <a:ext cx="15166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571903259" name=" 571903258">
            <a:extLst>
              <a:ext uri="{FF2B5EF4-FFF2-40B4-BE49-F238E27FC236}">
                <a16:creationId xmlns:a16="http://schemas.microsoft.com/office/drawing/2014/main" id="{79E505A3-8DC8-F2A2-8F58-242D20802E5C}"/>
              </a:ext>
            </a:extLst>
          </p:cNvPr>
          <p:cNvSpPr/>
          <p:nvPr/>
        </p:nvSpPr>
        <p:spPr bwMode="auto">
          <a:xfrm>
            <a:off x="10069412" y="7752714"/>
            <a:ext cx="1095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5182044" name=" 25182043">
            <a:extLst>
              <a:ext uri="{FF2B5EF4-FFF2-40B4-BE49-F238E27FC236}">
                <a16:creationId xmlns:a16="http://schemas.microsoft.com/office/drawing/2014/main" id="{C7D983BD-1FCF-C03F-C42A-47DDBC1D245B}"/>
              </a:ext>
            </a:extLst>
          </p:cNvPr>
          <p:cNvSpPr/>
          <p:nvPr/>
        </p:nvSpPr>
        <p:spPr bwMode="auto">
          <a:xfrm>
            <a:off x="15360604" y="7752145"/>
            <a:ext cx="101189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D61B8DAD-E77C-A958-B8DD-F4F5D2A2C199}"/>
              </a:ext>
            </a:extLst>
          </p:cNvPr>
          <p:cNvSpPr/>
          <p:nvPr/>
        </p:nvSpPr>
        <p:spPr>
          <a:xfrm>
            <a:off x="222537" y="330438"/>
            <a:ext cx="5917504" cy="309117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Профессия «Швея»</a:t>
            </a:r>
          </a:p>
          <a:p>
            <a:pPr algn="ctr"/>
            <a:endParaRPr lang="ru-RU" b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Описание: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Работник, выполняющий швейные операции на машинке.</a:t>
            </a: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Занимательная особенность: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технологии позволяют изготавливать одежду быстро и качественно.</a:t>
            </a: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Полезно запомнить: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Важны аккуратность, точность движений и знание тканей.</a:t>
            </a:r>
          </a:p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4AD1D29-3C73-6C8A-04F2-29DC930EB3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807436" y="3510303"/>
            <a:ext cx="3178254" cy="31892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4FFE1DE-DA0B-7658-BC27-112EDBDE39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941" y="3140968"/>
            <a:ext cx="5381941" cy="34364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015168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61758317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3" y="365124"/>
            <a:ext cx="11173940" cy="301787"/>
          </a:xfrm>
        </p:spPr>
        <p:txBody>
          <a:bodyPr/>
          <a:lstStyle/>
          <a:p>
            <a:pPr algn="ctr">
              <a:defRPr/>
            </a:pPr>
            <a:r>
              <a:rPr sz="2200" b="1">
                <a:latin typeface="Times New Roman"/>
                <a:ea typeface="Times New Roman"/>
                <a:cs typeface="Times New Roman"/>
              </a:rPr>
              <a:t> Современные предприятия легкой промышленности</a:t>
            </a:r>
            <a:endParaRPr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878399346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6B7BE0D1-9E6D-9139-0588-CAC11253BB50}" type="slidenum">
              <a:rPr lang="ru-RU"/>
              <a:t>8</a:t>
            </a:fld>
            <a:endParaRPr lang="ru-RU"/>
          </a:p>
        </p:txBody>
      </p:sp>
      <p:sp>
        <p:nvSpPr>
          <p:cNvPr id="1657475209" name="Скругленный прямоугольник 10"/>
          <p:cNvSpPr/>
          <p:nvPr/>
        </p:nvSpPr>
        <p:spPr bwMode="auto">
          <a:xfrm>
            <a:off x="249006" y="1015999"/>
            <a:ext cx="4093064" cy="1075428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599"/>
              </a:spcAft>
              <a:defRPr/>
            </a:pPr>
            <a:r>
              <a:rPr sz="24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ООО «БауТекс» </a:t>
            </a:r>
            <a:endParaRPr sz="2000" b="1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spcAft>
                <a:spcPts val="599"/>
              </a:spcAft>
              <a:defRPr/>
            </a:pPr>
            <a:r>
              <a:rPr sz="20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(г. Гусь-Хрустальный)</a:t>
            </a:r>
          </a:p>
        </p:txBody>
      </p:sp>
      <p:sp>
        <p:nvSpPr>
          <p:cNvPr id="42126802" name="Скругленный прямоугольник 11"/>
          <p:cNvSpPr/>
          <p:nvPr/>
        </p:nvSpPr>
        <p:spPr bwMode="auto">
          <a:xfrm>
            <a:off x="4505356" y="1015999"/>
            <a:ext cx="4170215" cy="1075428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defRPr/>
            </a:pPr>
            <a:r>
              <a:rPr sz="2400" b="1">
                <a:latin typeface="Times New Roman"/>
                <a:ea typeface="Times New Roman"/>
                <a:cs typeface="Times New Roman"/>
              </a:rPr>
              <a:t>ООО «Ярцевская фабрика»</a:t>
            </a:r>
            <a:r>
              <a:rPr sz="2400">
                <a:latin typeface="Times New Roman"/>
                <a:ea typeface="Times New Roman"/>
                <a:cs typeface="Times New Roman"/>
              </a:rPr>
              <a:t> </a:t>
            </a:r>
          </a:p>
          <a:p>
            <a:pPr algn="ctr">
              <a:defRPr/>
            </a:pPr>
            <a:r>
              <a:rPr sz="2000">
                <a:latin typeface="Times New Roman"/>
                <a:ea typeface="Times New Roman"/>
                <a:cs typeface="Times New Roman"/>
              </a:rPr>
              <a:t>(г. Вязники)</a:t>
            </a:r>
            <a:endParaRPr sz="2000"/>
          </a:p>
        </p:txBody>
      </p:sp>
      <p:sp>
        <p:nvSpPr>
          <p:cNvPr id="357344424" name="Скругленный прямоугольник 12"/>
          <p:cNvSpPr/>
          <p:nvPr/>
        </p:nvSpPr>
        <p:spPr bwMode="auto">
          <a:xfrm>
            <a:off x="119738" y="2143319"/>
            <a:ext cx="4385618" cy="2836893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0"/>
              </a:spcAft>
              <a:defRPr/>
            </a:pPr>
            <a:r>
              <a:rPr sz="14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Крупнейший производитель высокотехнологичной продукции на основе стекловолокна (стеклоткани). Производит широкий ассортимент технических тканей, например, для укрепления крыши, яхт, автомобилей, лопастей для ветряков или дорожного полотна. </a:t>
            </a:r>
          </a:p>
          <a:p>
            <a:pPr>
              <a:spcAft>
                <a:spcPts val="0"/>
              </a:spcAft>
              <a:defRPr/>
            </a:pPr>
            <a:r>
              <a:rPr sz="14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Компания – единственный в России производитель обоев из стекловолокна, отличающихся высокой износоустойчивостью и трудновоспламеняемостью, что делает их выбором №1 для офисов и больниц. В компании работают более 600 человек, продукция экспортируется в Германию и Китай.</a:t>
            </a:r>
            <a:endParaRPr sz="1400" b="1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941066853" name="Скругленный прямоугольник 14"/>
          <p:cNvSpPr/>
          <p:nvPr/>
        </p:nvSpPr>
        <p:spPr bwMode="auto">
          <a:xfrm>
            <a:off x="4600607" y="2143319"/>
            <a:ext cx="4259035" cy="2836893"/>
          </a:xfrm>
          <a:prstGeom prst="roundRect">
            <a:avLst>
              <a:gd name="adj" fmla="val 10108"/>
            </a:avLst>
          </a:prstGeom>
          <a:solidFill>
            <a:srgbClr val="E3E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r>
              <a:rPr sz="18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Производит льняную пряжу, крученые изделия из льна, хлопка и искусственных волокон, нетканые полотна, льняные и джутовые межвенцовые уплотнители. Компания занимает 24-е место среди российских предприятий, производящих льняной текстиль.</a:t>
            </a:r>
            <a:endParaRPr sz="1800">
              <a:solidFill>
                <a:schemeClr val="tx1"/>
              </a:solidFill>
              <a:latin typeface="Mulish"/>
            </a:endParaRPr>
          </a:p>
        </p:txBody>
      </p:sp>
      <p:sp>
        <p:nvSpPr>
          <p:cNvPr id="648720506" name="Скругленный прямоугольник 17"/>
          <p:cNvSpPr/>
          <p:nvPr/>
        </p:nvSpPr>
        <p:spPr bwMode="auto">
          <a:xfrm>
            <a:off x="8859642" y="1015999"/>
            <a:ext cx="3197678" cy="1075428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599"/>
              </a:spcAft>
              <a:defRPr/>
            </a:pPr>
            <a:r>
              <a:rPr sz="2400" b="1">
                <a:latin typeface="Times New Roman"/>
                <a:ea typeface="Times New Roman"/>
                <a:cs typeface="Times New Roman"/>
              </a:rPr>
              <a:t>«Авангард» </a:t>
            </a:r>
            <a:endParaRPr sz="2400">
              <a:latin typeface="Times New Roman"/>
              <a:ea typeface="Times New Roman"/>
              <a:cs typeface="Times New Roman"/>
            </a:endParaRPr>
          </a:p>
          <a:p>
            <a:pPr algn="ctr">
              <a:spcAft>
                <a:spcPts val="599"/>
              </a:spcAft>
              <a:defRPr/>
            </a:pPr>
            <a:r>
              <a:rPr sz="2000">
                <a:latin typeface="Times New Roman"/>
                <a:ea typeface="Times New Roman"/>
                <a:cs typeface="Times New Roman"/>
              </a:rPr>
              <a:t>(г. Юрьев-Польский)</a:t>
            </a:r>
            <a:endParaRPr sz="2400" b="1">
              <a:latin typeface="Mulish"/>
            </a:endParaRPr>
          </a:p>
        </p:txBody>
      </p:sp>
      <p:sp>
        <p:nvSpPr>
          <p:cNvPr id="1603019412" name="Скругленный прямоугольник 18"/>
          <p:cNvSpPr/>
          <p:nvPr/>
        </p:nvSpPr>
        <p:spPr bwMode="auto">
          <a:xfrm>
            <a:off x="8906808" y="2190944"/>
            <a:ext cx="3218547" cy="2789269"/>
          </a:xfrm>
          <a:prstGeom prst="roundRect">
            <a:avLst>
              <a:gd name="adj" fmla="val 10108"/>
            </a:avLst>
          </a:prstGeom>
          <a:solidFill>
            <a:srgbClr val="EFE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r>
              <a:rPr sz="16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Ткацко-отделочная фабрика одна из старейших отечественных производителей махровых полотенец, мебельных и легких тканей, тканей специального назначения. Вот уже более 140 лет фабрика известна на рынке своими узнаваемыми изделиями и качеством продукции.</a:t>
            </a:r>
          </a:p>
        </p:txBody>
      </p:sp>
      <p:sp>
        <p:nvSpPr>
          <p:cNvPr id="181851990" name=" 181851989"/>
          <p:cNvSpPr/>
          <p:nvPr/>
        </p:nvSpPr>
        <p:spPr bwMode="auto">
          <a:xfrm>
            <a:off x="7222249" y="5144802"/>
            <a:ext cx="5434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05773243" name="Рисунок 10577324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935594" y="4885885"/>
            <a:ext cx="3183555" cy="18960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29995537" name=" 1429995536"/>
          <p:cNvSpPr/>
          <p:nvPr/>
        </p:nvSpPr>
        <p:spPr bwMode="auto">
          <a:xfrm>
            <a:off x="6120223" y="8272053"/>
            <a:ext cx="15166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460786359" name="Рисунок 1460786358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047280" y="4885885"/>
            <a:ext cx="1955062" cy="441813"/>
          </a:xfrm>
          <a:prstGeom prst="rect">
            <a:avLst/>
          </a:prstGeom>
        </p:spPr>
      </p:pic>
      <p:sp>
        <p:nvSpPr>
          <p:cNvPr id="571903259" name=" 571903258"/>
          <p:cNvSpPr/>
          <p:nvPr/>
        </p:nvSpPr>
        <p:spPr bwMode="auto">
          <a:xfrm>
            <a:off x="10069412" y="7752714"/>
            <a:ext cx="1095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598575093" name="Рисунок 1598575092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5057051" y="4558514"/>
            <a:ext cx="3346146" cy="2223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182044" name=" 25182043"/>
          <p:cNvSpPr/>
          <p:nvPr/>
        </p:nvSpPr>
        <p:spPr bwMode="auto">
          <a:xfrm>
            <a:off x="15360604" y="7752145"/>
            <a:ext cx="101189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436993307" name="Рисунок 436993306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9392045" y="4787331"/>
            <a:ext cx="2253443" cy="20235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1717436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3" y="365124"/>
            <a:ext cx="11173940" cy="301787"/>
          </a:xfrm>
        </p:spPr>
        <p:txBody>
          <a:bodyPr/>
          <a:lstStyle/>
          <a:p>
            <a:pPr algn="ctr">
              <a:defRPr/>
            </a:pPr>
            <a:r>
              <a:rPr sz="2200" b="1">
                <a:latin typeface="Times New Roman"/>
                <a:ea typeface="Times New Roman"/>
                <a:cs typeface="Times New Roman"/>
              </a:rPr>
              <a:t> Современные предприятия легкой промышленности</a:t>
            </a:r>
            <a:endParaRPr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88281955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106E4BB9-F660-B5BE-3DFF-8AAFD55CC980}" type="slidenum">
              <a:rPr lang="ru-RU"/>
              <a:t>9</a:t>
            </a:fld>
            <a:endParaRPr lang="ru-RU"/>
          </a:p>
        </p:txBody>
      </p:sp>
      <p:sp>
        <p:nvSpPr>
          <p:cNvPr id="2012379583" name="Скругленный прямоугольник 10"/>
          <p:cNvSpPr/>
          <p:nvPr/>
        </p:nvSpPr>
        <p:spPr bwMode="auto">
          <a:xfrm>
            <a:off x="249006" y="1015999"/>
            <a:ext cx="4093064" cy="1075428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599"/>
              </a:spcAft>
              <a:defRPr/>
            </a:pPr>
            <a:endParaRPr sz="2000" b="1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327408558" name="Скругленный прямоугольник 11"/>
          <p:cNvSpPr/>
          <p:nvPr/>
        </p:nvSpPr>
        <p:spPr bwMode="auto">
          <a:xfrm>
            <a:off x="4505356" y="1015999"/>
            <a:ext cx="4170215" cy="1075428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584136285" name="Скругленный прямоугольник 12"/>
          <p:cNvSpPr/>
          <p:nvPr/>
        </p:nvSpPr>
        <p:spPr bwMode="auto">
          <a:xfrm>
            <a:off x="119738" y="2143319"/>
            <a:ext cx="4385618" cy="2836893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903304271" name="Скругленный прямоугольник 14"/>
          <p:cNvSpPr/>
          <p:nvPr/>
        </p:nvSpPr>
        <p:spPr bwMode="auto">
          <a:xfrm>
            <a:off x="4505356" y="2143319"/>
            <a:ext cx="4259035" cy="3000179"/>
          </a:xfrm>
          <a:prstGeom prst="roundRect">
            <a:avLst>
              <a:gd name="adj" fmla="val 10108"/>
            </a:avLst>
          </a:prstGeom>
          <a:solidFill>
            <a:srgbClr val="E3E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1800">
              <a:solidFill>
                <a:schemeClr val="tx1"/>
              </a:solidFill>
              <a:latin typeface="Mulish"/>
            </a:endParaRPr>
          </a:p>
        </p:txBody>
      </p:sp>
      <p:sp>
        <p:nvSpPr>
          <p:cNvPr id="154143519" name="Скругленный прямоугольник 17"/>
          <p:cNvSpPr/>
          <p:nvPr/>
        </p:nvSpPr>
        <p:spPr bwMode="auto">
          <a:xfrm>
            <a:off x="8764392" y="1015999"/>
            <a:ext cx="3292928" cy="1075428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639681029" name="Скругленный прямоугольник 18"/>
          <p:cNvSpPr/>
          <p:nvPr/>
        </p:nvSpPr>
        <p:spPr bwMode="auto">
          <a:xfrm>
            <a:off x="8764392" y="2190944"/>
            <a:ext cx="3360963" cy="2952554"/>
          </a:xfrm>
          <a:prstGeom prst="roundRect">
            <a:avLst>
              <a:gd name="adj" fmla="val 10108"/>
            </a:avLst>
          </a:prstGeom>
          <a:solidFill>
            <a:srgbClr val="EFE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160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780069514" name="TextBox 780069513"/>
          <p:cNvSpPr txBox="1"/>
          <p:nvPr/>
        </p:nvSpPr>
        <p:spPr bwMode="auto">
          <a:xfrm>
            <a:off x="494606" y="1081255"/>
            <a:ext cx="3602332" cy="79251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ООО «ПНМ»</a:t>
            </a:r>
            <a:r>
              <a:rPr sz="24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</a:p>
          <a:p>
            <a:pPr algn="ctr">
              <a:defRPr/>
            </a:pPr>
            <a:r>
              <a:rPr sz="22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(г. Вязники)</a:t>
            </a:r>
          </a:p>
        </p:txBody>
      </p:sp>
      <p:sp>
        <p:nvSpPr>
          <p:cNvPr id="1103282537" name="TextBox 1103282536"/>
          <p:cNvSpPr txBox="1"/>
          <p:nvPr/>
        </p:nvSpPr>
        <p:spPr bwMode="auto">
          <a:xfrm>
            <a:off x="249006" y="2168241"/>
            <a:ext cx="4093316" cy="283467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1800">
                <a:latin typeface="Times New Roman"/>
                <a:ea typeface="Times New Roman"/>
                <a:cs typeface="Times New Roman"/>
              </a:rPr>
              <a:t>Предприятие нетканых материалов – производитель нетканого полотна. Продукция компании широко используется в различных отраслях промышленности и народного хозяйства. С 2024 года установило дополнительную линию и освоило выпуск маскировочных сетей и тентов для нужд специальной военной операции.</a:t>
            </a:r>
          </a:p>
        </p:txBody>
      </p:sp>
      <p:sp>
        <p:nvSpPr>
          <p:cNvPr id="575132315" name="TextBox 575132314"/>
          <p:cNvSpPr txBox="1"/>
          <p:nvPr/>
        </p:nvSpPr>
        <p:spPr bwMode="auto">
          <a:xfrm>
            <a:off x="4578885" y="989815"/>
            <a:ext cx="4023193" cy="1127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ООО «</a:t>
            </a:r>
            <a:r>
              <a:rPr sz="2400" b="1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Ткацкая</a:t>
            </a:r>
            <a:r>
              <a:rPr sz="24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фабрика</a:t>
            </a:r>
            <a:r>
              <a:rPr sz="24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«</a:t>
            </a:r>
            <a:r>
              <a:rPr sz="2400" b="1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Медтекс</a:t>
            </a:r>
            <a:r>
              <a:rPr sz="24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» </a:t>
            </a:r>
            <a:endParaRPr sz="2400" dirty="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defRPr/>
            </a:pPr>
            <a:r>
              <a:rPr sz="20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</a:t>
            </a:r>
            <a:r>
              <a:rPr sz="2000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Камешковский</a:t>
            </a:r>
            <a:r>
              <a:rPr sz="20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район</a:t>
            </a:r>
            <a:r>
              <a:rPr sz="20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)</a:t>
            </a:r>
            <a:endParaRPr sz="2400" dirty="0">
              <a:solidFill>
                <a:schemeClr val="bg1"/>
              </a:solidFill>
            </a:endParaRPr>
          </a:p>
        </p:txBody>
      </p:sp>
      <p:sp>
        <p:nvSpPr>
          <p:cNvPr id="914807210" name="TextBox 914807209"/>
          <p:cNvSpPr txBox="1"/>
          <p:nvPr/>
        </p:nvSpPr>
        <p:spPr bwMode="auto">
          <a:xfrm>
            <a:off x="4627821" y="2281588"/>
            <a:ext cx="4286357" cy="2834676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0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ведущий</a:t>
            </a:r>
            <a:r>
              <a:rPr sz="20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производитель</a:t>
            </a:r>
            <a:r>
              <a:rPr sz="20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высококачественных</a:t>
            </a:r>
            <a:r>
              <a:rPr sz="20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медицинских</a:t>
            </a:r>
            <a:r>
              <a:rPr sz="20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перевязочных</a:t>
            </a:r>
            <a:r>
              <a:rPr sz="20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изделий</a:t>
            </a:r>
            <a:r>
              <a:rPr sz="20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20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стабильно</a:t>
            </a:r>
            <a:r>
              <a:rPr sz="20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20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успешно</a:t>
            </a:r>
            <a:r>
              <a:rPr sz="20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развивающееся</a:t>
            </a:r>
            <a:r>
              <a:rPr sz="20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предприятие</a:t>
            </a:r>
            <a:r>
              <a:rPr sz="20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текстильной</a:t>
            </a:r>
            <a:r>
              <a:rPr sz="20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отрасли</a:t>
            </a:r>
            <a:r>
              <a:rPr sz="20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области</a:t>
            </a:r>
            <a:r>
              <a:rPr sz="20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20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специализирующееся</a:t>
            </a:r>
            <a:r>
              <a:rPr sz="20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20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выпуске</a:t>
            </a:r>
            <a:r>
              <a:rPr sz="20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суровых</a:t>
            </a:r>
            <a:r>
              <a:rPr sz="20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хлопчатобумажных</a:t>
            </a:r>
            <a:r>
              <a:rPr sz="20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тканей</a:t>
            </a:r>
            <a:r>
              <a:rPr sz="20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: </a:t>
            </a:r>
            <a:r>
              <a:rPr sz="20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марли</a:t>
            </a:r>
            <a:r>
              <a:rPr sz="20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медицинской</a:t>
            </a:r>
            <a:r>
              <a:rPr sz="20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20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изделий</a:t>
            </a:r>
            <a:r>
              <a:rPr sz="20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медицинского</a:t>
            </a:r>
            <a:r>
              <a:rPr sz="20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назначения</a:t>
            </a:r>
            <a:r>
              <a:rPr sz="18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sz="1800" dirty="0">
              <a:solidFill>
                <a:schemeClr val="tx1"/>
              </a:solidFill>
            </a:endParaRPr>
          </a:p>
        </p:txBody>
      </p:sp>
      <p:sp>
        <p:nvSpPr>
          <p:cNvPr id="945862745" name="TextBox 945862744"/>
          <p:cNvSpPr txBox="1"/>
          <p:nvPr/>
        </p:nvSpPr>
        <p:spPr bwMode="auto">
          <a:xfrm>
            <a:off x="8927642" y="1142215"/>
            <a:ext cx="3034464" cy="8229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ЗАО «ПРОМЦЕНТР» </a:t>
            </a:r>
          </a:p>
          <a:p>
            <a:pPr algn="ctr">
              <a:defRPr/>
            </a:pPr>
            <a:r>
              <a:rPr sz="24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(г. </a:t>
            </a:r>
            <a:r>
              <a:rPr sz="2400" dirty="0" err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Вязники</a:t>
            </a:r>
            <a:r>
              <a:rPr sz="24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)</a:t>
            </a:r>
            <a:endParaRPr sz="2400" dirty="0">
              <a:solidFill>
                <a:schemeClr val="bg1"/>
              </a:solidFill>
            </a:endParaRPr>
          </a:p>
        </p:txBody>
      </p:sp>
      <p:sp>
        <p:nvSpPr>
          <p:cNvPr id="1248940169" name="TextBox 1248940168"/>
          <p:cNvSpPr txBox="1"/>
          <p:nvPr/>
        </p:nvSpPr>
        <p:spPr bwMode="auto">
          <a:xfrm>
            <a:off x="8826994" y="2403509"/>
            <a:ext cx="3365076" cy="24384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200" dirty="0" err="1">
                <a:latin typeface="Times New Roman"/>
                <a:ea typeface="Times New Roman"/>
                <a:cs typeface="Times New Roman"/>
              </a:rPr>
              <a:t>производитель</a:t>
            </a:r>
            <a:r>
              <a:rPr sz="22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200" dirty="0" err="1">
                <a:latin typeface="Times New Roman"/>
                <a:ea typeface="Times New Roman"/>
                <a:cs typeface="Times New Roman"/>
              </a:rPr>
              <a:t>упаковочной</a:t>
            </a:r>
            <a:r>
              <a:rPr sz="2200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2200" dirty="0" err="1">
                <a:latin typeface="Times New Roman"/>
                <a:ea typeface="Times New Roman"/>
                <a:cs typeface="Times New Roman"/>
              </a:rPr>
              <a:t>мешочной</a:t>
            </a:r>
            <a:r>
              <a:rPr sz="22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200" dirty="0" err="1">
                <a:latin typeface="Times New Roman"/>
                <a:ea typeface="Times New Roman"/>
                <a:cs typeface="Times New Roman"/>
              </a:rPr>
              <a:t>ткани</a:t>
            </a:r>
            <a:r>
              <a:rPr sz="22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200" dirty="0" err="1">
                <a:latin typeface="Times New Roman"/>
                <a:ea typeface="Times New Roman"/>
                <a:cs typeface="Times New Roman"/>
              </a:rPr>
              <a:t>на</a:t>
            </a:r>
            <a:r>
              <a:rPr sz="22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200" dirty="0" err="1">
                <a:latin typeface="Times New Roman"/>
                <a:ea typeface="Times New Roman"/>
                <a:cs typeface="Times New Roman"/>
              </a:rPr>
              <a:t>льняной</a:t>
            </a:r>
            <a:r>
              <a:rPr sz="22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200" dirty="0" err="1">
                <a:latin typeface="Times New Roman"/>
                <a:ea typeface="Times New Roman"/>
                <a:cs typeface="Times New Roman"/>
              </a:rPr>
              <a:t>основе</a:t>
            </a:r>
            <a:r>
              <a:rPr sz="2200" dirty="0">
                <a:latin typeface="Times New Roman"/>
                <a:ea typeface="Times New Roman"/>
                <a:cs typeface="Times New Roman"/>
              </a:rPr>
              <a:t> (</a:t>
            </a:r>
            <a:r>
              <a:rPr sz="2200" dirty="0" err="1">
                <a:latin typeface="Times New Roman"/>
                <a:ea typeface="Times New Roman"/>
                <a:cs typeface="Times New Roman"/>
              </a:rPr>
              <a:t>технических</a:t>
            </a:r>
            <a:r>
              <a:rPr sz="22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200" dirty="0" err="1">
                <a:latin typeface="Times New Roman"/>
                <a:ea typeface="Times New Roman"/>
                <a:cs typeface="Times New Roman"/>
              </a:rPr>
              <a:t>льняных</a:t>
            </a:r>
            <a:r>
              <a:rPr sz="22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2200" dirty="0" err="1">
                <a:latin typeface="Times New Roman"/>
                <a:ea typeface="Times New Roman"/>
                <a:cs typeface="Times New Roman"/>
              </a:rPr>
              <a:t>джутовых</a:t>
            </a:r>
            <a:r>
              <a:rPr sz="22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2200" dirty="0" err="1">
                <a:latin typeface="Times New Roman"/>
                <a:ea typeface="Times New Roman"/>
                <a:cs typeface="Times New Roman"/>
              </a:rPr>
              <a:t>джуто-льняных</a:t>
            </a:r>
            <a:r>
              <a:rPr sz="22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200" dirty="0" err="1">
                <a:latin typeface="Times New Roman"/>
                <a:ea typeface="Times New Roman"/>
                <a:cs typeface="Times New Roman"/>
              </a:rPr>
              <a:t>тканей</a:t>
            </a:r>
            <a:r>
              <a:rPr sz="22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2200" dirty="0" err="1">
                <a:latin typeface="Times New Roman"/>
                <a:ea typeface="Times New Roman"/>
                <a:cs typeface="Times New Roman"/>
              </a:rPr>
              <a:t>парусины</a:t>
            </a:r>
            <a:r>
              <a:rPr sz="22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2200" dirty="0" err="1">
                <a:latin typeface="Times New Roman"/>
                <a:ea typeface="Times New Roman"/>
                <a:cs typeface="Times New Roman"/>
              </a:rPr>
              <a:t>брезента</a:t>
            </a:r>
            <a:r>
              <a:rPr sz="2200" dirty="0">
                <a:latin typeface="Times New Roman"/>
                <a:ea typeface="Times New Roman"/>
                <a:cs typeface="Times New Roman"/>
              </a:rPr>
              <a:t>). </a:t>
            </a:r>
            <a:endParaRPr sz="2200" dirty="0"/>
          </a:p>
        </p:txBody>
      </p:sp>
      <p:sp>
        <p:nvSpPr>
          <p:cNvPr id="1621605819" name=" 1621605818"/>
          <p:cNvSpPr/>
          <p:nvPr/>
        </p:nvSpPr>
        <p:spPr bwMode="auto">
          <a:xfrm>
            <a:off x="6728910" y="7997893"/>
            <a:ext cx="841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916358009" name="Рисунок 1916358008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60350" y="4980211"/>
            <a:ext cx="3236635" cy="18387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47917180" name=" 547917179"/>
          <p:cNvSpPr/>
          <p:nvPr/>
        </p:nvSpPr>
        <p:spPr bwMode="auto">
          <a:xfrm>
            <a:off x="11090310" y="7997893"/>
            <a:ext cx="6910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879510012" name="Рисунок 87951001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5121750" y="5040208"/>
            <a:ext cx="2695981" cy="172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71815243" name=" 1771815242"/>
          <p:cNvSpPr/>
          <p:nvPr/>
        </p:nvSpPr>
        <p:spPr bwMode="auto">
          <a:xfrm>
            <a:off x="14905380" y="8064640"/>
            <a:ext cx="7468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591619293" name="Рисунок 1591619292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9050776" y="4841943"/>
            <a:ext cx="2788193" cy="19769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73370E8-0A60-9EF8-6C14-DD15153D11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5087888" y="5084622"/>
            <a:ext cx="2695981" cy="172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«Билет в будущее»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DBE64"/>
      </a:accent1>
      <a:accent2>
        <a:srgbClr val="4285F4"/>
      </a:accent2>
      <a:accent3>
        <a:srgbClr val="9477E6"/>
      </a:accent3>
      <a:accent4>
        <a:srgbClr val="00BBD6"/>
      </a:accent4>
      <a:accent5>
        <a:srgbClr val="F5675A"/>
      </a:accent5>
      <a:accent6>
        <a:srgbClr val="F1F5F9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1025</Words>
  <Application>Microsoft Office PowerPoint</Application>
  <DocSecurity>0</DocSecurity>
  <PresentationFormat>Широкоэкранный</PresentationFormat>
  <Paragraphs>100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Mulish</vt:lpstr>
      <vt:lpstr>Abadi</vt:lpstr>
      <vt:lpstr>PT Serif</vt:lpstr>
      <vt:lpstr>Times New Roman</vt:lpstr>
      <vt:lpstr>Calibri</vt:lpstr>
      <vt:lpstr>Тема Office</vt:lpstr>
      <vt:lpstr>«Легкая промышленность Владимирской области»</vt:lpstr>
      <vt:lpstr>Исторический аспект развития легкой промышленности</vt:lpstr>
      <vt:lpstr>Презентация PowerPoint</vt:lpstr>
      <vt:lpstr>Презентация PowerPoint</vt:lpstr>
      <vt:lpstr>Презентация PowerPoint</vt:lpstr>
      <vt:lpstr>Творческая работа </vt:lpstr>
      <vt:lpstr> </vt:lpstr>
      <vt:lpstr> Современные предприятия легкой промышленности</vt:lpstr>
      <vt:lpstr> Современные предприятия легкой промышленности</vt:lpstr>
      <vt:lpstr> Ведущими предприятиями по производству одежды являются следующие компании</vt:lpstr>
      <vt:lpstr> Ведущими предприятиями по производству одежды являются следующие компании</vt:lpstr>
      <vt:lpstr> Ведущими предприятиями по производству одежды являются следующие компании</vt:lpstr>
      <vt:lpstr> Ведущими предприятиями по производству одежды являются следующие компании</vt:lpstr>
      <vt:lpstr>Презентация PowerPoint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>969</cp:lastModifiedBy>
  <cp:revision>7</cp:revision>
  <dcterms:created xsi:type="dcterms:W3CDTF">2025-09-09T12:47:31Z</dcterms:created>
  <dcterms:modified xsi:type="dcterms:W3CDTF">2025-10-19T16:15:03Z</dcterms:modified>
  <dc:identifier/>
  <dc:language/>
  <cp:version/>
</cp:coreProperties>
</file>